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1" r:id="rId8"/>
    <p:sldId id="263" r:id="rId9"/>
    <p:sldId id="287" r:id="rId10"/>
    <p:sldId id="288" r:id="rId11"/>
    <p:sldId id="289" r:id="rId12"/>
    <p:sldId id="294" r:id="rId13"/>
    <p:sldId id="291" r:id="rId14"/>
    <p:sldId id="295" r:id="rId15"/>
    <p:sldId id="298" r:id="rId16"/>
    <p:sldId id="305" r:id="rId17"/>
    <p:sldId id="292" r:id="rId18"/>
    <p:sldId id="296" r:id="rId19"/>
    <p:sldId id="297" r:id="rId20"/>
    <p:sldId id="303" r:id="rId21"/>
    <p:sldId id="299" r:id="rId22"/>
    <p:sldId id="304" r:id="rId23"/>
    <p:sldId id="308" r:id="rId24"/>
    <p:sldId id="300" r:id="rId25"/>
    <p:sldId id="293" r:id="rId26"/>
    <p:sldId id="301" r:id="rId27"/>
    <p:sldId id="302" r:id="rId28"/>
    <p:sldId id="306" r:id="rId29"/>
    <p:sldId id="307" r:id="rId30"/>
    <p:sldId id="311" r:id="rId31"/>
    <p:sldId id="309" r:id="rId3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CD211-F3A6-4C9A-899C-4C5CD8FF4B54}" v="5209" dt="2023-04-16T15:48:59.696"/>
    <p1510:client id="{671C6EA0-757C-45CD-9E97-E2C37FE6F0CC}" v="1900" dt="2023-04-16T16:35:33.809"/>
    <p1510:client id="{E5A36733-B20F-4D68-9D24-7161A074B46C}" v="110" dt="2023-04-14T01:45:51.361"/>
  </p1510:revLst>
</p1510:revInfo>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29" autoAdjust="0"/>
    <p:restoredTop sz="94660"/>
  </p:normalViewPr>
  <p:slideViewPr>
    <p:cSldViewPr snapToGrid="0">
      <p:cViewPr varScale="1">
        <p:scale>
          <a:sx n="120" d="100"/>
          <a:sy n="120" d="100"/>
        </p:scale>
        <p:origin x="216"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2E8CD5-D981-4008-9FE2-16F0F9902FB2}"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C755D9C-7E27-4051-B588-89CCE66D76D2}">
      <dgm:prSet/>
      <dgm:spPr/>
      <dgm:t>
        <a:bodyPr/>
        <a:lstStyle/>
        <a:p>
          <a:r>
            <a:rPr lang="en-US" dirty="0"/>
            <a:t>Users Stories are improved and </a:t>
          </a:r>
          <a:r>
            <a:rPr lang="en-US" dirty="0">
              <a:latin typeface="Calibri Light" panose="020F0302020204030204"/>
            </a:rPr>
            <a:t>created</a:t>
          </a:r>
          <a:r>
            <a:rPr lang="en-US" dirty="0"/>
            <a:t> with tables.</a:t>
          </a:r>
        </a:p>
      </dgm:t>
    </dgm:pt>
    <dgm:pt modelId="{8BACFF10-3AED-42F3-BEAB-B58709D7F2C5}" type="parTrans" cxnId="{81930794-4DC1-4BCF-B1CF-69225D4A87A6}">
      <dgm:prSet/>
      <dgm:spPr/>
      <dgm:t>
        <a:bodyPr/>
        <a:lstStyle/>
        <a:p>
          <a:endParaRPr lang="en-US"/>
        </a:p>
      </dgm:t>
    </dgm:pt>
    <dgm:pt modelId="{CF91B8AD-0121-4220-AAAD-DBE6F9988F94}" type="sibTrans" cxnId="{81930794-4DC1-4BCF-B1CF-69225D4A87A6}">
      <dgm:prSet/>
      <dgm:spPr/>
      <dgm:t>
        <a:bodyPr/>
        <a:lstStyle/>
        <a:p>
          <a:endParaRPr lang="en-US"/>
        </a:p>
      </dgm:t>
    </dgm:pt>
    <dgm:pt modelId="{DE0EDF77-906D-4694-B07A-D9823A8AED94}">
      <dgm:prSet/>
      <dgm:spPr/>
      <dgm:t>
        <a:bodyPr/>
        <a:lstStyle/>
        <a:p>
          <a:r>
            <a:rPr lang="en-US" dirty="0"/>
            <a:t>Sprint backlogs are improved.</a:t>
          </a:r>
        </a:p>
      </dgm:t>
    </dgm:pt>
    <dgm:pt modelId="{3D4F6EE0-0614-488D-8A46-02C3BFBD177B}" type="parTrans" cxnId="{617FA073-6D34-4E20-B786-BABA300C6CD1}">
      <dgm:prSet/>
      <dgm:spPr/>
      <dgm:t>
        <a:bodyPr/>
        <a:lstStyle/>
        <a:p>
          <a:endParaRPr lang="en-US"/>
        </a:p>
      </dgm:t>
    </dgm:pt>
    <dgm:pt modelId="{9EF7B1CF-AB2E-47A8-88FB-E9319305E2CB}" type="sibTrans" cxnId="{617FA073-6D34-4E20-B786-BABA300C6CD1}">
      <dgm:prSet/>
      <dgm:spPr/>
      <dgm:t>
        <a:bodyPr/>
        <a:lstStyle/>
        <a:p>
          <a:endParaRPr lang="en-US"/>
        </a:p>
      </dgm:t>
    </dgm:pt>
    <dgm:pt modelId="{37B320AC-7239-4093-8DD1-E9D41A7C5519}">
      <dgm:prSet/>
      <dgm:spPr/>
      <dgm:t>
        <a:bodyPr/>
        <a:lstStyle/>
        <a:p>
          <a:r>
            <a:rPr lang="en-US" dirty="0"/>
            <a:t>Added project demo as video.</a:t>
          </a:r>
        </a:p>
      </dgm:t>
    </dgm:pt>
    <dgm:pt modelId="{738A0D78-F6C8-4BDD-A89F-41A685932F7F}" type="parTrans" cxnId="{B55CF19B-9548-41CC-B15D-A0FA18B047E2}">
      <dgm:prSet/>
      <dgm:spPr/>
      <dgm:t>
        <a:bodyPr/>
        <a:lstStyle/>
        <a:p>
          <a:endParaRPr lang="en-US"/>
        </a:p>
      </dgm:t>
    </dgm:pt>
    <dgm:pt modelId="{880A5EA9-FA63-46BB-9CCB-C7E106555599}" type="sibTrans" cxnId="{B55CF19B-9548-41CC-B15D-A0FA18B047E2}">
      <dgm:prSet/>
      <dgm:spPr/>
      <dgm:t>
        <a:bodyPr/>
        <a:lstStyle/>
        <a:p>
          <a:endParaRPr lang="en-US"/>
        </a:p>
      </dgm:t>
    </dgm:pt>
    <dgm:pt modelId="{BFF237A7-234D-482B-B535-96ECCCDF53FE}" type="pres">
      <dgm:prSet presAssocID="{3E2E8CD5-D981-4008-9FE2-16F0F9902FB2}" presName="diagram" presStyleCnt="0">
        <dgm:presLayoutVars>
          <dgm:dir/>
          <dgm:resizeHandles val="exact"/>
        </dgm:presLayoutVars>
      </dgm:prSet>
      <dgm:spPr/>
    </dgm:pt>
    <dgm:pt modelId="{2E66ECF0-4E96-4476-BDCE-7217E34BF7AA}" type="pres">
      <dgm:prSet presAssocID="{6C755D9C-7E27-4051-B588-89CCE66D76D2}" presName="node" presStyleLbl="node1" presStyleIdx="0" presStyleCnt="3">
        <dgm:presLayoutVars>
          <dgm:bulletEnabled val="1"/>
        </dgm:presLayoutVars>
      </dgm:prSet>
      <dgm:spPr/>
    </dgm:pt>
    <dgm:pt modelId="{2F7AFD71-AF0F-48A6-8ED8-740CA76B1EAC}" type="pres">
      <dgm:prSet presAssocID="{CF91B8AD-0121-4220-AAAD-DBE6F9988F94}" presName="sibTrans" presStyleCnt="0"/>
      <dgm:spPr/>
    </dgm:pt>
    <dgm:pt modelId="{58087A6B-1A9F-45E4-B88A-59707ABB2F4E}" type="pres">
      <dgm:prSet presAssocID="{DE0EDF77-906D-4694-B07A-D9823A8AED94}" presName="node" presStyleLbl="node1" presStyleIdx="1" presStyleCnt="3">
        <dgm:presLayoutVars>
          <dgm:bulletEnabled val="1"/>
        </dgm:presLayoutVars>
      </dgm:prSet>
      <dgm:spPr/>
    </dgm:pt>
    <dgm:pt modelId="{39FD038F-60F3-4957-8F4C-1E3C74720B6F}" type="pres">
      <dgm:prSet presAssocID="{9EF7B1CF-AB2E-47A8-88FB-E9319305E2CB}" presName="sibTrans" presStyleCnt="0"/>
      <dgm:spPr/>
    </dgm:pt>
    <dgm:pt modelId="{5A985640-23A8-402C-A3B3-261EB5B113E8}" type="pres">
      <dgm:prSet presAssocID="{37B320AC-7239-4093-8DD1-E9D41A7C5519}" presName="node" presStyleLbl="node1" presStyleIdx="2" presStyleCnt="3">
        <dgm:presLayoutVars>
          <dgm:bulletEnabled val="1"/>
        </dgm:presLayoutVars>
      </dgm:prSet>
      <dgm:spPr/>
    </dgm:pt>
  </dgm:ptLst>
  <dgm:cxnLst>
    <dgm:cxn modelId="{CA8B316D-5446-4D0C-932F-86DDB8F88D67}" type="presOf" srcId="{DE0EDF77-906D-4694-B07A-D9823A8AED94}" destId="{58087A6B-1A9F-45E4-B88A-59707ABB2F4E}" srcOrd="0" destOrd="0" presId="urn:microsoft.com/office/officeart/2005/8/layout/default"/>
    <dgm:cxn modelId="{617FA073-6D34-4E20-B786-BABA300C6CD1}" srcId="{3E2E8CD5-D981-4008-9FE2-16F0F9902FB2}" destId="{DE0EDF77-906D-4694-B07A-D9823A8AED94}" srcOrd="1" destOrd="0" parTransId="{3D4F6EE0-0614-488D-8A46-02C3BFBD177B}" sibTransId="{9EF7B1CF-AB2E-47A8-88FB-E9319305E2CB}"/>
    <dgm:cxn modelId="{81930794-4DC1-4BCF-B1CF-69225D4A87A6}" srcId="{3E2E8CD5-D981-4008-9FE2-16F0F9902FB2}" destId="{6C755D9C-7E27-4051-B588-89CCE66D76D2}" srcOrd="0" destOrd="0" parTransId="{8BACFF10-3AED-42F3-BEAB-B58709D7F2C5}" sibTransId="{CF91B8AD-0121-4220-AAAD-DBE6F9988F94}"/>
    <dgm:cxn modelId="{B55CF19B-9548-41CC-B15D-A0FA18B047E2}" srcId="{3E2E8CD5-D981-4008-9FE2-16F0F9902FB2}" destId="{37B320AC-7239-4093-8DD1-E9D41A7C5519}" srcOrd="2" destOrd="0" parTransId="{738A0D78-F6C8-4BDD-A89F-41A685932F7F}" sibTransId="{880A5EA9-FA63-46BB-9CCB-C7E106555599}"/>
    <dgm:cxn modelId="{0AC515B3-592D-404F-B08A-39365B1595B7}" type="presOf" srcId="{6C755D9C-7E27-4051-B588-89CCE66D76D2}" destId="{2E66ECF0-4E96-4476-BDCE-7217E34BF7AA}" srcOrd="0" destOrd="0" presId="urn:microsoft.com/office/officeart/2005/8/layout/default"/>
    <dgm:cxn modelId="{650D19CF-BE00-4442-AF69-E04F4577173E}" type="presOf" srcId="{37B320AC-7239-4093-8DD1-E9D41A7C5519}" destId="{5A985640-23A8-402C-A3B3-261EB5B113E8}" srcOrd="0" destOrd="0" presId="urn:microsoft.com/office/officeart/2005/8/layout/default"/>
    <dgm:cxn modelId="{4F184BD4-A3C5-447A-A6BC-E0DA73D0D112}" type="presOf" srcId="{3E2E8CD5-D981-4008-9FE2-16F0F9902FB2}" destId="{BFF237A7-234D-482B-B535-96ECCCDF53FE}" srcOrd="0" destOrd="0" presId="urn:microsoft.com/office/officeart/2005/8/layout/default"/>
    <dgm:cxn modelId="{57C5AFDE-8C84-4333-B8A4-E2EBEB738924}" type="presParOf" srcId="{BFF237A7-234D-482B-B535-96ECCCDF53FE}" destId="{2E66ECF0-4E96-4476-BDCE-7217E34BF7AA}" srcOrd="0" destOrd="0" presId="urn:microsoft.com/office/officeart/2005/8/layout/default"/>
    <dgm:cxn modelId="{533615BE-AB3D-48F2-94EF-27D0CCCE6A56}" type="presParOf" srcId="{BFF237A7-234D-482B-B535-96ECCCDF53FE}" destId="{2F7AFD71-AF0F-48A6-8ED8-740CA76B1EAC}" srcOrd="1" destOrd="0" presId="urn:microsoft.com/office/officeart/2005/8/layout/default"/>
    <dgm:cxn modelId="{9B22EDA2-99C2-42C6-8DD3-F7BDC183621A}" type="presParOf" srcId="{BFF237A7-234D-482B-B535-96ECCCDF53FE}" destId="{58087A6B-1A9F-45E4-B88A-59707ABB2F4E}" srcOrd="2" destOrd="0" presId="urn:microsoft.com/office/officeart/2005/8/layout/default"/>
    <dgm:cxn modelId="{FA9495EA-D756-47E9-A6E7-2BBD6C73B2E6}" type="presParOf" srcId="{BFF237A7-234D-482B-B535-96ECCCDF53FE}" destId="{39FD038F-60F3-4957-8F4C-1E3C74720B6F}" srcOrd="3" destOrd="0" presId="urn:microsoft.com/office/officeart/2005/8/layout/default"/>
    <dgm:cxn modelId="{E84B15F4-EFD6-475B-8310-27E00478C2A4}" type="presParOf" srcId="{BFF237A7-234D-482B-B535-96ECCCDF53FE}" destId="{5A985640-23A8-402C-A3B3-261EB5B113E8}"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6ECF0-4E96-4476-BDCE-7217E34BF7AA}">
      <dsp:nvSpPr>
        <dsp:cNvPr id="0" name=""/>
        <dsp:cNvSpPr/>
      </dsp:nvSpPr>
      <dsp:spPr>
        <a:xfrm>
          <a:off x="0" y="988600"/>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Users Stories are improved and </a:t>
          </a:r>
          <a:r>
            <a:rPr lang="en-US" sz="3100" kern="1200" dirty="0">
              <a:latin typeface="Calibri Light" panose="020F0302020204030204"/>
            </a:rPr>
            <a:t>created</a:t>
          </a:r>
          <a:r>
            <a:rPr lang="en-US" sz="3100" kern="1200" dirty="0"/>
            <a:t> with tables.</a:t>
          </a:r>
        </a:p>
      </dsp:txBody>
      <dsp:txXfrm>
        <a:off x="0" y="988600"/>
        <a:ext cx="3286125" cy="1971675"/>
      </dsp:txXfrm>
    </dsp:sp>
    <dsp:sp modelId="{58087A6B-1A9F-45E4-B88A-59707ABB2F4E}">
      <dsp:nvSpPr>
        <dsp:cNvPr id="0" name=""/>
        <dsp:cNvSpPr/>
      </dsp:nvSpPr>
      <dsp:spPr>
        <a:xfrm>
          <a:off x="3614737" y="988600"/>
          <a:ext cx="3286125" cy="1971675"/>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Sprint backlogs are improved.</a:t>
          </a:r>
        </a:p>
      </dsp:txBody>
      <dsp:txXfrm>
        <a:off x="3614737" y="988600"/>
        <a:ext cx="3286125" cy="1971675"/>
      </dsp:txXfrm>
    </dsp:sp>
    <dsp:sp modelId="{5A985640-23A8-402C-A3B3-261EB5B113E8}">
      <dsp:nvSpPr>
        <dsp:cNvPr id="0" name=""/>
        <dsp:cNvSpPr/>
      </dsp:nvSpPr>
      <dsp:spPr>
        <a:xfrm>
          <a:off x="7229475" y="988600"/>
          <a:ext cx="3286125" cy="197167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Added project demo as video.</a:t>
          </a:r>
        </a:p>
      </dsp:txBody>
      <dsp:txXfrm>
        <a:off x="7229475" y="988600"/>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16/04/2023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16/04/2023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16/04/2023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16/04/2023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16/04/2023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16/04/2023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16/04/2023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16/04/2023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16/04/2023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16/04/2023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16/04/2023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16/04/2023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6153437-129D-0B95-2CC9-87AA2ECEC96A}"/>
              </a:ext>
            </a:extLst>
          </p:cNvPr>
          <p:cNvPicPr>
            <a:picLocks noChangeAspect="1"/>
          </p:cNvPicPr>
          <p:nvPr/>
        </p:nvPicPr>
        <p:blipFill rotWithShape="1">
          <a:blip r:embed="rId2">
            <a:alphaModFix amt="40000"/>
          </a:blip>
          <a:srcRect t="4796" b="4843"/>
          <a:stretch/>
        </p:blipFill>
        <p:spPr>
          <a:xfrm>
            <a:off x="20" y="-1784"/>
            <a:ext cx="12191980" cy="6858000"/>
          </a:xfrm>
          <a:prstGeom prst="rect">
            <a:avLst/>
          </a:prstGeom>
        </p:spPr>
      </p:pic>
      <p:sp>
        <p:nvSpPr>
          <p:cNvPr id="24" name="Right Triangle 2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75349" y="1008993"/>
            <a:ext cx="8841302" cy="3542045"/>
          </a:xfrm>
        </p:spPr>
        <p:txBody>
          <a:bodyPr anchor="b">
            <a:normAutofit/>
          </a:bodyPr>
          <a:lstStyle/>
          <a:p>
            <a:pPr algn="l"/>
            <a:r>
              <a:rPr lang="en-GB" sz="11500" b="1" dirty="0" err="1">
                <a:solidFill>
                  <a:srgbClr val="FFFFFF"/>
                </a:solidFill>
                <a:cs typeface="Calibri Light"/>
              </a:rPr>
              <a:t>SimplyOnline</a:t>
            </a:r>
            <a:endParaRPr lang="en-GB" sz="11500" b="1">
              <a:solidFill>
                <a:srgbClr val="FFFFFF"/>
              </a:solidFill>
              <a:cs typeface="Calibri Light"/>
            </a:endParaRPr>
          </a:p>
        </p:txBody>
      </p:sp>
      <p:sp>
        <p:nvSpPr>
          <p:cNvPr id="3" name="Subtitle 2"/>
          <p:cNvSpPr>
            <a:spLocks noGrp="1"/>
          </p:cNvSpPr>
          <p:nvPr>
            <p:ph type="subTitle" idx="1"/>
          </p:nvPr>
        </p:nvSpPr>
        <p:spPr>
          <a:xfrm>
            <a:off x="1675349" y="4582814"/>
            <a:ext cx="6742227" cy="1312657"/>
          </a:xfrm>
        </p:spPr>
        <p:txBody>
          <a:bodyPr vert="horz" lIns="91440" tIns="45720" rIns="91440" bIns="45720" rtlCol="0" anchor="t">
            <a:normAutofit/>
          </a:bodyPr>
          <a:lstStyle/>
          <a:p>
            <a:pPr algn="l"/>
            <a:r>
              <a:rPr lang="en-GB" sz="2800">
                <a:solidFill>
                  <a:srgbClr val="FFFFFF"/>
                </a:solidFill>
                <a:cs typeface="Calibri"/>
              </a:rPr>
              <a:t>Simple way to connect</a:t>
            </a:r>
            <a:endParaRPr lang="en-GB" sz="2800">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ight Triangle 25">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7984BF4C-477E-0A5A-09EB-A1867B2E4E7B}"/>
              </a:ext>
            </a:extLst>
          </p:cNvPr>
          <p:cNvSpPr>
            <a:spLocks noGrp="1"/>
          </p:cNvSpPr>
          <p:nvPr>
            <p:ph type="title"/>
          </p:nvPr>
        </p:nvSpPr>
        <p:spPr>
          <a:xfrm>
            <a:off x="838200" y="762000"/>
            <a:ext cx="3818764" cy="939420"/>
          </a:xfrm>
        </p:spPr>
        <p:txBody>
          <a:bodyPr>
            <a:normAutofit/>
          </a:bodyPr>
          <a:lstStyle/>
          <a:p>
            <a:r>
              <a:rPr lang="en-US" b="1" dirty="0">
                <a:solidFill>
                  <a:schemeClr val="bg1"/>
                </a:solidFill>
                <a:latin typeface="Calibri"/>
                <a:cs typeface="Calibri"/>
              </a:rPr>
              <a:t>Technologies</a:t>
            </a:r>
          </a:p>
        </p:txBody>
      </p:sp>
      <p:pic>
        <p:nvPicPr>
          <p:cNvPr id="8" name="Picture 6" descr="Logo, company name&#10;&#10;Description automatically generated">
            <a:extLst>
              <a:ext uri="{FF2B5EF4-FFF2-40B4-BE49-F238E27FC236}">
                <a16:creationId xmlns:a16="http://schemas.microsoft.com/office/drawing/2014/main" id="{ED460DBB-1410-4083-B5AC-8AF2A4021DDF}"/>
              </a:ext>
            </a:extLst>
          </p:cNvPr>
          <p:cNvPicPr>
            <a:picLocks noGrp="1" noChangeAspect="1"/>
          </p:cNvPicPr>
          <p:nvPr>
            <p:ph idx="1"/>
          </p:nvPr>
        </p:nvPicPr>
        <p:blipFill>
          <a:blip r:embed="rId2"/>
          <a:stretch>
            <a:fillRect/>
          </a:stretch>
        </p:blipFill>
        <p:spPr>
          <a:xfrm>
            <a:off x="1037315" y="1826750"/>
            <a:ext cx="1921367" cy="1043323"/>
          </a:xfrm>
        </p:spPr>
      </p:pic>
      <p:pic>
        <p:nvPicPr>
          <p:cNvPr id="10" name="Picture 8" descr="Icon&#10;&#10;Description automatically generated">
            <a:extLst>
              <a:ext uri="{FF2B5EF4-FFF2-40B4-BE49-F238E27FC236}">
                <a16:creationId xmlns:a16="http://schemas.microsoft.com/office/drawing/2014/main" id="{F696AE71-D075-F73C-7262-C87D2AC87AE9}"/>
              </a:ext>
            </a:extLst>
          </p:cNvPr>
          <p:cNvPicPr>
            <a:picLocks noChangeAspect="1"/>
          </p:cNvPicPr>
          <p:nvPr/>
        </p:nvPicPr>
        <p:blipFill>
          <a:blip r:embed="rId3"/>
          <a:stretch>
            <a:fillRect/>
          </a:stretch>
        </p:blipFill>
        <p:spPr>
          <a:xfrm>
            <a:off x="3118401" y="1824033"/>
            <a:ext cx="2678806" cy="973181"/>
          </a:xfrm>
          <a:prstGeom prst="rect">
            <a:avLst/>
          </a:prstGeom>
        </p:spPr>
      </p:pic>
      <p:pic>
        <p:nvPicPr>
          <p:cNvPr id="11" name="Picture 13" descr="A picture containing text, clipart&#10;&#10;Description automatically generated">
            <a:extLst>
              <a:ext uri="{FF2B5EF4-FFF2-40B4-BE49-F238E27FC236}">
                <a16:creationId xmlns:a16="http://schemas.microsoft.com/office/drawing/2014/main" id="{D7D7344F-10EB-CAF6-7D92-3AC487E5B20F}"/>
              </a:ext>
            </a:extLst>
          </p:cNvPr>
          <p:cNvPicPr>
            <a:picLocks noChangeAspect="1"/>
          </p:cNvPicPr>
          <p:nvPr/>
        </p:nvPicPr>
        <p:blipFill>
          <a:blip r:embed="rId4"/>
          <a:stretch>
            <a:fillRect/>
          </a:stretch>
        </p:blipFill>
        <p:spPr>
          <a:xfrm>
            <a:off x="4014308" y="4933035"/>
            <a:ext cx="3319585" cy="652535"/>
          </a:xfrm>
          <a:prstGeom prst="rect">
            <a:avLst/>
          </a:prstGeom>
        </p:spPr>
      </p:pic>
      <p:pic>
        <p:nvPicPr>
          <p:cNvPr id="12" name="Picture 15" descr="Logo&#10;&#10;Description automatically generated">
            <a:extLst>
              <a:ext uri="{FF2B5EF4-FFF2-40B4-BE49-F238E27FC236}">
                <a16:creationId xmlns:a16="http://schemas.microsoft.com/office/drawing/2014/main" id="{3AE27E0B-7881-571B-7491-135C0D011E43}"/>
              </a:ext>
            </a:extLst>
          </p:cNvPr>
          <p:cNvPicPr>
            <a:picLocks noChangeAspect="1"/>
          </p:cNvPicPr>
          <p:nvPr/>
        </p:nvPicPr>
        <p:blipFill>
          <a:blip r:embed="rId5"/>
          <a:stretch>
            <a:fillRect/>
          </a:stretch>
        </p:blipFill>
        <p:spPr>
          <a:xfrm>
            <a:off x="3362430" y="3422036"/>
            <a:ext cx="779148" cy="715716"/>
          </a:xfrm>
          <a:prstGeom prst="rect">
            <a:avLst/>
          </a:prstGeom>
        </p:spPr>
      </p:pic>
      <p:pic>
        <p:nvPicPr>
          <p:cNvPr id="14" name="Picture 16" descr="Icon&#10;&#10;Description automatically generated">
            <a:extLst>
              <a:ext uri="{FF2B5EF4-FFF2-40B4-BE49-F238E27FC236}">
                <a16:creationId xmlns:a16="http://schemas.microsoft.com/office/drawing/2014/main" id="{72DC089E-A3F8-8BE1-3932-C9D6ED992186}"/>
              </a:ext>
            </a:extLst>
          </p:cNvPr>
          <p:cNvPicPr>
            <a:picLocks noChangeAspect="1"/>
          </p:cNvPicPr>
          <p:nvPr/>
        </p:nvPicPr>
        <p:blipFill>
          <a:blip r:embed="rId6"/>
          <a:stretch>
            <a:fillRect/>
          </a:stretch>
        </p:blipFill>
        <p:spPr>
          <a:xfrm>
            <a:off x="1041185" y="4282667"/>
            <a:ext cx="2009377" cy="1287801"/>
          </a:xfrm>
          <a:prstGeom prst="rect">
            <a:avLst/>
          </a:prstGeom>
        </p:spPr>
      </p:pic>
      <p:pic>
        <p:nvPicPr>
          <p:cNvPr id="15" name="Picture 17" descr="A picture containing text&#10;&#10;Description automatically generated">
            <a:extLst>
              <a:ext uri="{FF2B5EF4-FFF2-40B4-BE49-F238E27FC236}">
                <a16:creationId xmlns:a16="http://schemas.microsoft.com/office/drawing/2014/main" id="{ACAC52C9-B384-795F-FE65-9B1F0FCE454A}"/>
              </a:ext>
            </a:extLst>
          </p:cNvPr>
          <p:cNvPicPr>
            <a:picLocks noChangeAspect="1"/>
          </p:cNvPicPr>
          <p:nvPr/>
        </p:nvPicPr>
        <p:blipFill>
          <a:blip r:embed="rId7"/>
          <a:stretch>
            <a:fillRect/>
          </a:stretch>
        </p:blipFill>
        <p:spPr>
          <a:xfrm>
            <a:off x="4260419" y="2876352"/>
            <a:ext cx="1252389" cy="1290501"/>
          </a:xfrm>
          <a:prstGeom prst="rect">
            <a:avLst/>
          </a:prstGeom>
        </p:spPr>
      </p:pic>
      <p:pic>
        <p:nvPicPr>
          <p:cNvPr id="16" name="Picture 18" descr="Icon&#10;&#10;Description automatically generated">
            <a:extLst>
              <a:ext uri="{FF2B5EF4-FFF2-40B4-BE49-F238E27FC236}">
                <a16:creationId xmlns:a16="http://schemas.microsoft.com/office/drawing/2014/main" id="{1F5E0220-4FD2-58DD-4937-2B41DD8554F8}"/>
              </a:ext>
            </a:extLst>
          </p:cNvPr>
          <p:cNvPicPr>
            <a:picLocks noChangeAspect="1"/>
          </p:cNvPicPr>
          <p:nvPr/>
        </p:nvPicPr>
        <p:blipFill>
          <a:blip r:embed="rId8"/>
          <a:stretch>
            <a:fillRect/>
          </a:stretch>
        </p:blipFill>
        <p:spPr>
          <a:xfrm>
            <a:off x="6592196" y="2967485"/>
            <a:ext cx="1408668" cy="1107870"/>
          </a:xfrm>
          <a:prstGeom prst="rect">
            <a:avLst/>
          </a:prstGeom>
        </p:spPr>
      </p:pic>
      <p:pic>
        <p:nvPicPr>
          <p:cNvPr id="18" name="Picture 19" descr="Icon&#10;&#10;Description automatically generated">
            <a:extLst>
              <a:ext uri="{FF2B5EF4-FFF2-40B4-BE49-F238E27FC236}">
                <a16:creationId xmlns:a16="http://schemas.microsoft.com/office/drawing/2014/main" id="{AC59549E-1977-A47F-031E-9BF2502F39B4}"/>
              </a:ext>
            </a:extLst>
          </p:cNvPr>
          <p:cNvPicPr>
            <a:picLocks noChangeAspect="1"/>
          </p:cNvPicPr>
          <p:nvPr/>
        </p:nvPicPr>
        <p:blipFill>
          <a:blip r:embed="rId9"/>
          <a:stretch>
            <a:fillRect/>
          </a:stretch>
        </p:blipFill>
        <p:spPr>
          <a:xfrm>
            <a:off x="3203881" y="4935402"/>
            <a:ext cx="688613" cy="653388"/>
          </a:xfrm>
          <a:prstGeom prst="rect">
            <a:avLst/>
          </a:prstGeom>
        </p:spPr>
      </p:pic>
      <p:pic>
        <p:nvPicPr>
          <p:cNvPr id="19" name="Picture 20">
            <a:extLst>
              <a:ext uri="{FF2B5EF4-FFF2-40B4-BE49-F238E27FC236}">
                <a16:creationId xmlns:a16="http://schemas.microsoft.com/office/drawing/2014/main" id="{49FB45AA-1495-F825-E4FB-6963F6DEAB56}"/>
              </a:ext>
            </a:extLst>
          </p:cNvPr>
          <p:cNvPicPr>
            <a:picLocks noChangeAspect="1"/>
          </p:cNvPicPr>
          <p:nvPr/>
        </p:nvPicPr>
        <p:blipFill>
          <a:blip r:embed="rId10"/>
          <a:stretch>
            <a:fillRect/>
          </a:stretch>
        </p:blipFill>
        <p:spPr>
          <a:xfrm>
            <a:off x="7067943" y="1830000"/>
            <a:ext cx="3481670" cy="949860"/>
          </a:xfrm>
          <a:prstGeom prst="rect">
            <a:avLst/>
          </a:prstGeom>
        </p:spPr>
      </p:pic>
      <p:pic>
        <p:nvPicPr>
          <p:cNvPr id="20" name="Picture 23" descr="Logo&#10;&#10;Description automatically generated">
            <a:extLst>
              <a:ext uri="{FF2B5EF4-FFF2-40B4-BE49-F238E27FC236}">
                <a16:creationId xmlns:a16="http://schemas.microsoft.com/office/drawing/2014/main" id="{DFB75280-7301-E120-A1BE-BA4AFC3E4B6B}"/>
              </a:ext>
            </a:extLst>
          </p:cNvPr>
          <p:cNvPicPr>
            <a:picLocks noChangeAspect="1"/>
          </p:cNvPicPr>
          <p:nvPr/>
        </p:nvPicPr>
        <p:blipFill>
          <a:blip r:embed="rId11"/>
          <a:stretch>
            <a:fillRect/>
          </a:stretch>
        </p:blipFill>
        <p:spPr>
          <a:xfrm>
            <a:off x="1040721" y="2910429"/>
            <a:ext cx="3151031" cy="431448"/>
          </a:xfrm>
          <a:prstGeom prst="rect">
            <a:avLst/>
          </a:prstGeom>
        </p:spPr>
      </p:pic>
      <p:pic>
        <p:nvPicPr>
          <p:cNvPr id="21" name="Picture 25" descr="A picture containing text, clipart&#10;&#10;Description automatically generated">
            <a:extLst>
              <a:ext uri="{FF2B5EF4-FFF2-40B4-BE49-F238E27FC236}">
                <a16:creationId xmlns:a16="http://schemas.microsoft.com/office/drawing/2014/main" id="{43646D96-482A-0817-C017-CF7BFEB8F237}"/>
              </a:ext>
            </a:extLst>
          </p:cNvPr>
          <p:cNvPicPr>
            <a:picLocks noChangeAspect="1"/>
          </p:cNvPicPr>
          <p:nvPr/>
        </p:nvPicPr>
        <p:blipFill>
          <a:blip r:embed="rId12"/>
          <a:stretch>
            <a:fillRect/>
          </a:stretch>
        </p:blipFill>
        <p:spPr>
          <a:xfrm>
            <a:off x="1037315" y="3424202"/>
            <a:ext cx="2270839" cy="761860"/>
          </a:xfrm>
          <a:prstGeom prst="rect">
            <a:avLst/>
          </a:prstGeom>
        </p:spPr>
      </p:pic>
      <p:pic>
        <p:nvPicPr>
          <p:cNvPr id="23" name="Picture 26" descr="Icon&#10;&#10;Description automatically generated">
            <a:extLst>
              <a:ext uri="{FF2B5EF4-FFF2-40B4-BE49-F238E27FC236}">
                <a16:creationId xmlns:a16="http://schemas.microsoft.com/office/drawing/2014/main" id="{A2181147-9386-69F4-2436-86AAA23BC804}"/>
              </a:ext>
            </a:extLst>
          </p:cNvPr>
          <p:cNvPicPr>
            <a:picLocks noChangeAspect="1"/>
          </p:cNvPicPr>
          <p:nvPr/>
        </p:nvPicPr>
        <p:blipFill>
          <a:blip r:embed="rId13"/>
          <a:stretch>
            <a:fillRect/>
          </a:stretch>
        </p:blipFill>
        <p:spPr>
          <a:xfrm>
            <a:off x="5851352" y="1830775"/>
            <a:ext cx="1048422" cy="1069887"/>
          </a:xfrm>
          <a:prstGeom prst="rect">
            <a:avLst/>
          </a:prstGeom>
        </p:spPr>
      </p:pic>
      <p:pic>
        <p:nvPicPr>
          <p:cNvPr id="25" name="Picture 27" descr="Logo, company name&#10;&#10;Description automatically generated">
            <a:extLst>
              <a:ext uri="{FF2B5EF4-FFF2-40B4-BE49-F238E27FC236}">
                <a16:creationId xmlns:a16="http://schemas.microsoft.com/office/drawing/2014/main" id="{F6DF6135-9854-8934-4E8E-7C1A7AD10AC5}"/>
              </a:ext>
            </a:extLst>
          </p:cNvPr>
          <p:cNvPicPr>
            <a:picLocks noChangeAspect="1"/>
          </p:cNvPicPr>
          <p:nvPr/>
        </p:nvPicPr>
        <p:blipFill>
          <a:blip r:embed="rId14"/>
          <a:stretch>
            <a:fillRect/>
          </a:stretch>
        </p:blipFill>
        <p:spPr>
          <a:xfrm>
            <a:off x="5509256" y="4187518"/>
            <a:ext cx="2492779" cy="682345"/>
          </a:xfrm>
          <a:prstGeom prst="rect">
            <a:avLst/>
          </a:prstGeom>
        </p:spPr>
      </p:pic>
      <p:pic>
        <p:nvPicPr>
          <p:cNvPr id="27" name="Picture 28" descr="A picture containing text, clipart&#10;&#10;Description automatically generated">
            <a:extLst>
              <a:ext uri="{FF2B5EF4-FFF2-40B4-BE49-F238E27FC236}">
                <a16:creationId xmlns:a16="http://schemas.microsoft.com/office/drawing/2014/main" id="{FEDBB3AB-6308-8BDE-5D67-6C86F1DF8335}"/>
              </a:ext>
            </a:extLst>
          </p:cNvPr>
          <p:cNvPicPr>
            <a:picLocks noChangeAspect="1"/>
          </p:cNvPicPr>
          <p:nvPr/>
        </p:nvPicPr>
        <p:blipFill>
          <a:blip r:embed="rId15"/>
          <a:stretch>
            <a:fillRect/>
          </a:stretch>
        </p:blipFill>
        <p:spPr>
          <a:xfrm>
            <a:off x="3203897" y="4280833"/>
            <a:ext cx="2189932" cy="581558"/>
          </a:xfrm>
          <a:prstGeom prst="rect">
            <a:avLst/>
          </a:prstGeom>
        </p:spPr>
      </p:pic>
      <p:pic>
        <p:nvPicPr>
          <p:cNvPr id="28" name="Picture 29" descr="A picture containing tool&#10;&#10;Description automatically generated">
            <a:extLst>
              <a:ext uri="{FF2B5EF4-FFF2-40B4-BE49-F238E27FC236}">
                <a16:creationId xmlns:a16="http://schemas.microsoft.com/office/drawing/2014/main" id="{51670B17-C746-9B86-7C7E-54D24ACF1022}"/>
              </a:ext>
            </a:extLst>
          </p:cNvPr>
          <p:cNvPicPr>
            <a:picLocks noChangeAspect="1"/>
          </p:cNvPicPr>
          <p:nvPr/>
        </p:nvPicPr>
        <p:blipFill>
          <a:blip r:embed="rId16"/>
          <a:stretch>
            <a:fillRect/>
          </a:stretch>
        </p:blipFill>
        <p:spPr>
          <a:xfrm>
            <a:off x="5585228" y="2970235"/>
            <a:ext cx="954997" cy="1101122"/>
          </a:xfrm>
          <a:prstGeom prst="rect">
            <a:avLst/>
          </a:prstGeom>
        </p:spPr>
      </p:pic>
      <p:pic>
        <p:nvPicPr>
          <p:cNvPr id="2" name="Picture 2" descr="A picture containing text, tableware, plate, dishware&#10;&#10;Description automatically generated">
            <a:extLst>
              <a:ext uri="{FF2B5EF4-FFF2-40B4-BE49-F238E27FC236}">
                <a16:creationId xmlns:a16="http://schemas.microsoft.com/office/drawing/2014/main" id="{E55976DA-9B58-E4B8-0ED6-B54E7EED42EE}"/>
              </a:ext>
            </a:extLst>
          </p:cNvPr>
          <p:cNvPicPr>
            <a:picLocks noChangeAspect="1"/>
          </p:cNvPicPr>
          <p:nvPr/>
        </p:nvPicPr>
        <p:blipFill>
          <a:blip r:embed="rId17"/>
          <a:stretch>
            <a:fillRect/>
          </a:stretch>
        </p:blipFill>
        <p:spPr>
          <a:xfrm>
            <a:off x="8102467" y="2971406"/>
            <a:ext cx="1558691" cy="1881932"/>
          </a:xfrm>
          <a:prstGeom prst="rect">
            <a:avLst/>
          </a:prstGeom>
        </p:spPr>
      </p:pic>
    </p:spTree>
    <p:extLst>
      <p:ext uri="{BB962C8B-B14F-4D97-AF65-F5344CB8AC3E}">
        <p14:creationId xmlns:p14="http://schemas.microsoft.com/office/powerpoint/2010/main" val="1646756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2816412-5B95-D5E7-7697-E3252595FDD1}"/>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b="1" kern="1200" dirty="0">
                <a:solidFill>
                  <a:schemeClr val="bg1"/>
                </a:solidFill>
                <a:latin typeface="+mj-lt"/>
                <a:ea typeface="+mj-ea"/>
                <a:cs typeface="+mj-cs"/>
              </a:rPr>
              <a:t>Architecture Diagram</a:t>
            </a:r>
            <a:endParaRPr lang="en-US" sz="5400" b="1" kern="1200" dirty="0">
              <a:solidFill>
                <a:schemeClr val="bg1"/>
              </a:solidFill>
              <a:latin typeface="+mj-lt"/>
              <a:cs typeface="Calibri Light"/>
            </a:endParaRPr>
          </a:p>
        </p:txBody>
      </p:sp>
      <p:grpSp>
        <p:nvGrpSpPr>
          <p:cNvPr id="41" name="Group 4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2" name="Rectangle 4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Graphical user interface, application&#10;&#10;Description automatically generated">
            <a:extLst>
              <a:ext uri="{FF2B5EF4-FFF2-40B4-BE49-F238E27FC236}">
                <a16:creationId xmlns:a16="http://schemas.microsoft.com/office/drawing/2014/main" id="{70644E23-4FCE-73FE-4B68-0F15B30EFC76}"/>
              </a:ext>
            </a:extLst>
          </p:cNvPr>
          <p:cNvPicPr>
            <a:picLocks noChangeAspect="1"/>
          </p:cNvPicPr>
          <p:nvPr/>
        </p:nvPicPr>
        <p:blipFill>
          <a:blip r:embed="rId2"/>
          <a:stretch>
            <a:fillRect/>
          </a:stretch>
        </p:blipFill>
        <p:spPr>
          <a:xfrm>
            <a:off x="5922492" y="1344383"/>
            <a:ext cx="5536001" cy="4110480"/>
          </a:xfrm>
          <a:prstGeom prst="rect">
            <a:avLst/>
          </a:prstGeom>
        </p:spPr>
      </p:pic>
    </p:spTree>
    <p:extLst>
      <p:ext uri="{BB962C8B-B14F-4D97-AF65-F5344CB8AC3E}">
        <p14:creationId xmlns:p14="http://schemas.microsoft.com/office/powerpoint/2010/main" val="1825640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6" name="Rectangle 3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2816412-5B95-D5E7-7697-E3252595FDD1}"/>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b="1" kern="1200" dirty="0">
                <a:solidFill>
                  <a:schemeClr val="bg1"/>
                </a:solidFill>
                <a:latin typeface="+mj-lt"/>
                <a:ea typeface="+mj-ea"/>
                <a:cs typeface="+mj-cs"/>
              </a:rPr>
              <a:t>Sequence Diagram</a:t>
            </a:r>
            <a:endParaRPr lang="en-US" sz="5400" kern="1200">
              <a:solidFill>
                <a:schemeClr val="bg1"/>
              </a:solidFill>
              <a:latin typeface="+mj-lt"/>
              <a:cs typeface="Calibri Light"/>
            </a:endParaRPr>
          </a:p>
        </p:txBody>
      </p:sp>
      <p:grpSp>
        <p:nvGrpSpPr>
          <p:cNvPr id="37" name="Group 4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2" name="Rectangle 4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4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2C70C42D-34F8-7570-B528-44AF3C78E2EE}"/>
              </a:ext>
            </a:extLst>
          </p:cNvPr>
          <p:cNvPicPr>
            <a:picLocks noChangeAspect="1"/>
          </p:cNvPicPr>
          <p:nvPr/>
        </p:nvPicPr>
        <p:blipFill>
          <a:blip r:embed="rId2"/>
          <a:stretch>
            <a:fillRect/>
          </a:stretch>
        </p:blipFill>
        <p:spPr>
          <a:xfrm>
            <a:off x="5922492" y="1538143"/>
            <a:ext cx="5536001" cy="3722960"/>
          </a:xfrm>
          <a:prstGeom prst="rect">
            <a:avLst/>
          </a:prstGeom>
        </p:spPr>
      </p:pic>
    </p:spTree>
    <p:extLst>
      <p:ext uri="{BB962C8B-B14F-4D97-AF65-F5344CB8AC3E}">
        <p14:creationId xmlns:p14="http://schemas.microsoft.com/office/powerpoint/2010/main" val="1011760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97E4CA-D3EA-570A-9456-21FBAFF51C03}"/>
              </a:ext>
            </a:extLst>
          </p:cNvPr>
          <p:cNvSpPr txBox="1"/>
          <p:nvPr/>
        </p:nvSpPr>
        <p:spPr>
          <a:xfrm>
            <a:off x="987689" y="3071183"/>
            <a:ext cx="9910296" cy="25900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lnSpc>
                <a:spcPct val="90000"/>
              </a:lnSpc>
              <a:spcBef>
                <a:spcPct val="0"/>
              </a:spcBef>
              <a:spcAft>
                <a:spcPts val="600"/>
              </a:spcAft>
            </a:pPr>
            <a:r>
              <a:rPr lang="en-US" sz="8000" b="1" kern="1200" dirty="0">
                <a:solidFill>
                  <a:schemeClr val="tx1"/>
                </a:solidFill>
                <a:latin typeface="+mj-lt"/>
                <a:ea typeface="+mj-ea"/>
                <a:cs typeface="+mj-cs"/>
              </a:rPr>
              <a:t>MINIMUM VIABLE PRODUCT</a:t>
            </a:r>
            <a:endParaRPr lang="en-US">
              <a:ea typeface="+mj-ea"/>
              <a:cs typeface="+mj-cs"/>
            </a:endParaRPr>
          </a:p>
        </p:txBody>
      </p:sp>
      <p:sp>
        <p:nvSpPr>
          <p:cNvPr id="39" name="Rectangle 38">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421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338ADAD-EC29-063C-E7F8-EBA5BF54BAC3}"/>
              </a:ext>
            </a:extLst>
          </p:cNvPr>
          <p:cNvSpPr txBox="1"/>
          <p:nvPr/>
        </p:nvSpPr>
        <p:spPr>
          <a:xfrm>
            <a:off x="589560" y="856180"/>
            <a:ext cx="4560584"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dirty="0">
                <a:solidFill>
                  <a:schemeClr val="bg1"/>
                </a:solidFill>
                <a:latin typeface="+mj-lt"/>
                <a:ea typeface="+mj-ea"/>
                <a:cs typeface="+mj-cs"/>
              </a:rPr>
              <a:t>Home Page</a:t>
            </a:r>
            <a:endParaRPr lang="en-US" sz="4000" b="1" dirty="0">
              <a:solidFill>
                <a:schemeClr val="bg1"/>
              </a:solidFill>
              <a:latin typeface="+mj-lt"/>
              <a:ea typeface="+mj-ea"/>
              <a:cs typeface="Calibri Light"/>
            </a:endParaRPr>
          </a:p>
        </p:txBody>
      </p:sp>
      <p:grpSp>
        <p:nvGrpSpPr>
          <p:cNvPr id="33" name="Group 3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4" name="Rectangle 3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F57DFB-7E08-EE75-0E84-1FE08EB5DB45}"/>
              </a:ext>
            </a:extLst>
          </p:cNvPr>
          <p:cNvSpPr txBox="1"/>
          <p:nvPr/>
        </p:nvSpPr>
        <p:spPr>
          <a:xfrm>
            <a:off x="590719" y="2330505"/>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Aft>
                <a:spcPts val="600"/>
              </a:spcAft>
            </a:pPr>
            <a:r>
              <a:rPr lang="en-US" sz="2000" dirty="0">
                <a:solidFill>
                  <a:srgbClr val="FFFFFF"/>
                </a:solidFill>
              </a:rPr>
              <a:t>Home page has  a simple interface where users can create new room or join existing room.</a:t>
            </a:r>
            <a:endParaRPr lang="en-US" dirty="0"/>
          </a:p>
        </p:txBody>
      </p:sp>
      <p:sp>
        <p:nvSpPr>
          <p:cNvPr id="39" name="Rectangle 3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3" descr="Graphical user interface, application&#10;&#10;Description automatically generated">
            <a:extLst>
              <a:ext uri="{FF2B5EF4-FFF2-40B4-BE49-F238E27FC236}">
                <a16:creationId xmlns:a16="http://schemas.microsoft.com/office/drawing/2014/main" id="{C6AEA8A7-750D-04AE-C0E9-E4AB1859AE3E}"/>
              </a:ext>
            </a:extLst>
          </p:cNvPr>
          <p:cNvPicPr>
            <a:picLocks noChangeAspect="1"/>
          </p:cNvPicPr>
          <p:nvPr/>
        </p:nvPicPr>
        <p:blipFill rotWithShape="1">
          <a:blip r:embed="rId2"/>
          <a:srcRect l="25367" r="23827"/>
          <a:stretch/>
        </p:blipFill>
        <p:spPr>
          <a:xfrm>
            <a:off x="5977788" y="799352"/>
            <a:ext cx="5425410" cy="5259296"/>
          </a:xfrm>
          <a:prstGeom prst="rect">
            <a:avLst/>
          </a:prstGeom>
        </p:spPr>
      </p:pic>
    </p:spTree>
    <p:extLst>
      <p:ext uri="{BB962C8B-B14F-4D97-AF65-F5344CB8AC3E}">
        <p14:creationId xmlns:p14="http://schemas.microsoft.com/office/powerpoint/2010/main" val="264849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338ADAD-EC29-063C-E7F8-EBA5BF54BAC3}"/>
              </a:ext>
            </a:extLst>
          </p:cNvPr>
          <p:cNvSpPr txBox="1"/>
          <p:nvPr/>
        </p:nvSpPr>
        <p:spPr>
          <a:xfrm>
            <a:off x="589560" y="856180"/>
            <a:ext cx="5279408"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dirty="0">
                <a:solidFill>
                  <a:schemeClr val="bg1"/>
                </a:solidFill>
                <a:latin typeface="+mj-lt"/>
                <a:ea typeface="+mj-ea"/>
                <a:cs typeface="+mj-cs"/>
              </a:rPr>
              <a:t>Create/Join Room</a:t>
            </a:r>
            <a:endParaRPr lang="en-US" sz="4400" b="1">
              <a:solidFill>
                <a:schemeClr val="bg1"/>
              </a:solidFill>
              <a:latin typeface="+mj-lt"/>
              <a:ea typeface="+mj-ea"/>
              <a:cs typeface="Calibri Light"/>
            </a:endParaRPr>
          </a:p>
        </p:txBody>
      </p:sp>
      <p:grpSp>
        <p:nvGrpSpPr>
          <p:cNvPr id="86" name="Group 8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87" name="Rectangle 8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Rectangle 8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F57DFB-7E08-EE75-0E84-1FE08EB5DB45}"/>
              </a:ext>
            </a:extLst>
          </p:cNvPr>
          <p:cNvSpPr txBox="1"/>
          <p:nvPr/>
        </p:nvSpPr>
        <p:spPr>
          <a:xfrm>
            <a:off x="590719" y="2330505"/>
            <a:ext cx="5278066" cy="3979585"/>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indent="-228600">
              <a:lnSpc>
                <a:spcPct val="90000"/>
              </a:lnSpc>
              <a:spcAft>
                <a:spcPts val="600"/>
              </a:spcAft>
              <a:buFont typeface="Arial" panose="020B0604020202020204" pitchFamily="34" charset="0"/>
              <a:buChar char="•"/>
            </a:pPr>
            <a:r>
              <a:rPr lang="en-US" dirty="0">
                <a:solidFill>
                  <a:schemeClr val="bg1"/>
                </a:solidFill>
              </a:rPr>
              <a:t>User can create or Join a room by providing Room Name and Username</a:t>
            </a:r>
            <a:endParaRPr lang="en-US">
              <a:solidFill>
                <a:schemeClr val="bg1"/>
              </a:solidFill>
              <a:cs typeface="Calibri"/>
            </a:endParaRPr>
          </a:p>
        </p:txBody>
      </p:sp>
      <p:sp>
        <p:nvSpPr>
          <p:cNvPr id="92" name="Rectangle 9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ext, electronics, screenshot&#10;&#10;Description automatically generated">
            <a:extLst>
              <a:ext uri="{FF2B5EF4-FFF2-40B4-BE49-F238E27FC236}">
                <a16:creationId xmlns:a16="http://schemas.microsoft.com/office/drawing/2014/main" id="{BEC0956F-9491-C670-C821-24C40967F84A}"/>
              </a:ext>
            </a:extLst>
          </p:cNvPr>
          <p:cNvPicPr>
            <a:picLocks noChangeAspect="1"/>
          </p:cNvPicPr>
          <p:nvPr/>
        </p:nvPicPr>
        <p:blipFill>
          <a:blip r:embed="rId2"/>
          <a:stretch>
            <a:fillRect/>
          </a:stretch>
        </p:blipFill>
        <p:spPr>
          <a:xfrm>
            <a:off x="7083423" y="752906"/>
            <a:ext cx="4397433" cy="2176728"/>
          </a:xfrm>
          <a:prstGeom prst="rect">
            <a:avLst/>
          </a:prstGeom>
        </p:spPr>
      </p:pic>
      <p:sp>
        <p:nvSpPr>
          <p:cNvPr id="96" name="Rectangle 9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electronics, screenshot&#10;&#10;Description automatically generated">
            <a:extLst>
              <a:ext uri="{FF2B5EF4-FFF2-40B4-BE49-F238E27FC236}">
                <a16:creationId xmlns:a16="http://schemas.microsoft.com/office/drawing/2014/main" id="{CFB93A2C-2CD4-694A-091E-8635EED5CD41}"/>
              </a:ext>
            </a:extLst>
          </p:cNvPr>
          <p:cNvPicPr>
            <a:picLocks noChangeAspect="1"/>
          </p:cNvPicPr>
          <p:nvPr/>
        </p:nvPicPr>
        <p:blipFill>
          <a:blip r:embed="rId3"/>
          <a:stretch>
            <a:fillRect/>
          </a:stretch>
        </p:blipFill>
        <p:spPr>
          <a:xfrm>
            <a:off x="7083423" y="3873874"/>
            <a:ext cx="4395569" cy="2186795"/>
          </a:xfrm>
          <a:prstGeom prst="rect">
            <a:avLst/>
          </a:prstGeom>
        </p:spPr>
      </p:pic>
    </p:spTree>
    <p:extLst>
      <p:ext uri="{BB962C8B-B14F-4D97-AF65-F5344CB8AC3E}">
        <p14:creationId xmlns:p14="http://schemas.microsoft.com/office/powerpoint/2010/main" val="206518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2" name="Rectangle 15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338ADAD-EC29-063C-E7F8-EBA5BF54BAC3}"/>
              </a:ext>
            </a:extLst>
          </p:cNvPr>
          <p:cNvSpPr txBox="1"/>
          <p:nvPr/>
        </p:nvSpPr>
        <p:spPr>
          <a:xfrm>
            <a:off x="589560" y="856180"/>
            <a:ext cx="4560584"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dirty="0">
                <a:solidFill>
                  <a:schemeClr val="bg1"/>
                </a:solidFill>
                <a:latin typeface="+mj-lt"/>
                <a:ea typeface="+mj-ea"/>
                <a:cs typeface="+mj-cs"/>
              </a:rPr>
              <a:t>Room</a:t>
            </a:r>
          </a:p>
        </p:txBody>
      </p:sp>
      <p:grpSp>
        <p:nvGrpSpPr>
          <p:cNvPr id="154" name="Group 15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5" name="Rectangle 15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8" name="Rectangle 15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F57DFB-7E08-EE75-0E84-1FE08EB5DB45}"/>
              </a:ext>
            </a:extLst>
          </p:cNvPr>
          <p:cNvSpPr txBox="1"/>
          <p:nvPr/>
        </p:nvSpPr>
        <p:spPr>
          <a:xfrm>
            <a:off x="590719" y="2330505"/>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Single user room interface after joining in the room.</a:t>
            </a:r>
          </a:p>
        </p:txBody>
      </p:sp>
      <p:sp>
        <p:nvSpPr>
          <p:cNvPr id="160" name="Rectangle 15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text, application&#10;&#10;Description automatically generated">
            <a:extLst>
              <a:ext uri="{FF2B5EF4-FFF2-40B4-BE49-F238E27FC236}">
                <a16:creationId xmlns:a16="http://schemas.microsoft.com/office/drawing/2014/main" id="{E0DE3D27-FAFD-E614-7DC2-C34DC95CA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9443" y="1795727"/>
            <a:ext cx="5682099" cy="3265909"/>
          </a:xfrm>
          <a:prstGeom prst="rect">
            <a:avLst/>
          </a:prstGeom>
        </p:spPr>
      </p:pic>
    </p:spTree>
    <p:extLst>
      <p:ext uri="{BB962C8B-B14F-4D97-AF65-F5344CB8AC3E}">
        <p14:creationId xmlns:p14="http://schemas.microsoft.com/office/powerpoint/2010/main" val="176988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r>
              <a:rPr lang="en-US" sz="4400" b="1" dirty="0">
                <a:solidFill>
                  <a:srgbClr val="FFFFFF"/>
                </a:solidFill>
                <a:latin typeface="Calibri Light"/>
                <a:ea typeface="Calibri Light"/>
                <a:cs typeface="Calibri Light"/>
              </a:rPr>
              <a:t>Acceptance criteria</a:t>
            </a:r>
            <a:endParaRPr lang="en-US" sz="4400" b="1">
              <a:solidFill>
                <a:srgbClr val="FFFFFF"/>
              </a:solidFill>
              <a:latin typeface="Calibri Light"/>
              <a:ea typeface="Calibri Light"/>
              <a:cs typeface="Calibri Light"/>
            </a:endParaRPr>
          </a:p>
        </p:txBody>
      </p:sp>
      <p:graphicFrame>
        <p:nvGraphicFramePr>
          <p:cNvPr id="5" name="Table 5">
            <a:extLst>
              <a:ext uri="{FF2B5EF4-FFF2-40B4-BE49-F238E27FC236}">
                <a16:creationId xmlns:a16="http://schemas.microsoft.com/office/drawing/2014/main" id="{760F899F-FECA-D7FC-DC21-3D4A8C1FC081}"/>
              </a:ext>
            </a:extLst>
          </p:cNvPr>
          <p:cNvGraphicFramePr>
            <a:graphicFrameLocks noGrp="1"/>
          </p:cNvGraphicFramePr>
          <p:nvPr>
            <p:extLst>
              <p:ext uri="{D42A27DB-BD31-4B8C-83A1-F6EECF244321}">
                <p14:modId xmlns:p14="http://schemas.microsoft.com/office/powerpoint/2010/main" val="2829318379"/>
              </p:ext>
            </p:extLst>
          </p:nvPr>
        </p:nvGraphicFramePr>
        <p:xfrm>
          <a:off x="219653" y="945543"/>
          <a:ext cx="11827152" cy="5685665"/>
        </p:xfrm>
        <a:graphic>
          <a:graphicData uri="http://schemas.openxmlformats.org/drawingml/2006/table">
            <a:tbl>
              <a:tblPr firstRow="1" bandRow="1">
                <a:tableStyleId>{5C22544A-7EE6-4342-B048-85BDC9FD1C3A}</a:tableStyleId>
              </a:tblPr>
              <a:tblGrid>
                <a:gridCol w="3905375">
                  <a:extLst>
                    <a:ext uri="{9D8B030D-6E8A-4147-A177-3AD203B41FA5}">
                      <a16:colId xmlns:a16="http://schemas.microsoft.com/office/drawing/2014/main" val="984663479"/>
                    </a:ext>
                  </a:extLst>
                </a:gridCol>
                <a:gridCol w="4016402">
                  <a:extLst>
                    <a:ext uri="{9D8B030D-6E8A-4147-A177-3AD203B41FA5}">
                      <a16:colId xmlns:a16="http://schemas.microsoft.com/office/drawing/2014/main" val="2856973589"/>
                    </a:ext>
                  </a:extLst>
                </a:gridCol>
                <a:gridCol w="3905375">
                  <a:extLst>
                    <a:ext uri="{9D8B030D-6E8A-4147-A177-3AD203B41FA5}">
                      <a16:colId xmlns:a16="http://schemas.microsoft.com/office/drawing/2014/main" val="3490397842"/>
                    </a:ext>
                  </a:extLst>
                </a:gridCol>
              </a:tblGrid>
              <a:tr h="593387">
                <a:tc>
                  <a:txBody>
                    <a:bodyPr/>
                    <a:lstStyle/>
                    <a:p>
                      <a:pPr algn="ctr"/>
                      <a:r>
                        <a:rPr lang="en-US" sz="1700" dirty="0"/>
                        <a:t>Scenario</a:t>
                      </a:r>
                    </a:p>
                  </a:txBody>
                  <a:tcPr marL="85140" marR="85140" marT="42570" marB="42570">
                    <a:solidFill>
                      <a:schemeClr val="accent4"/>
                    </a:solidFill>
                  </a:tcPr>
                </a:tc>
                <a:tc>
                  <a:txBody>
                    <a:bodyPr/>
                    <a:lstStyle/>
                    <a:p>
                      <a:pPr algn="ctr"/>
                      <a:r>
                        <a:rPr lang="en-US" sz="1700" dirty="0"/>
                        <a:t>Summary</a:t>
                      </a:r>
                    </a:p>
                  </a:txBody>
                  <a:tcPr marL="85140" marR="85140" marT="42570" marB="42570">
                    <a:solidFill>
                      <a:schemeClr val="accent4"/>
                    </a:solidFill>
                  </a:tcPr>
                </a:tc>
                <a:tc>
                  <a:txBody>
                    <a:bodyPr/>
                    <a:lstStyle/>
                    <a:p>
                      <a:pPr algn="ctr"/>
                      <a:r>
                        <a:rPr lang="en-US" sz="1700" dirty="0"/>
                        <a:t>Criteria</a:t>
                      </a:r>
                    </a:p>
                  </a:txBody>
                  <a:tcPr marL="85140" marR="85140" marT="42570" marB="42570">
                    <a:solidFill>
                      <a:schemeClr val="accent4"/>
                    </a:solidFill>
                  </a:tcPr>
                </a:tc>
                <a:extLst>
                  <a:ext uri="{0D108BD9-81ED-4DB2-BD59-A6C34878D82A}">
                    <a16:rowId xmlns:a16="http://schemas.microsoft.com/office/drawing/2014/main" val="553661450"/>
                  </a:ext>
                </a:extLst>
              </a:tr>
              <a:tr h="2884330">
                <a:tc>
                  <a:txBody>
                    <a:bodyPr/>
                    <a:lstStyle/>
                    <a:p>
                      <a:pPr marL="0" indent="0">
                        <a:buNone/>
                      </a:pPr>
                      <a:r>
                        <a:rPr lang="en-US" sz="1700" dirty="0"/>
                        <a:t>1. User should be able to create Online </a:t>
                      </a:r>
                      <a:r>
                        <a:rPr lang="en-US" sz="1700" b="0" kern="1200" dirty="0">
                          <a:solidFill>
                            <a:schemeClr val="dk1"/>
                          </a:solidFill>
                          <a:latin typeface="+mn-lt"/>
                          <a:ea typeface="+mn-ea"/>
                          <a:cs typeface="+mn-cs"/>
                        </a:rPr>
                        <a:t>Classroom</a:t>
                      </a:r>
                    </a:p>
                  </a:txBody>
                  <a:tcPr marL="85140" marR="85140" marT="42570" marB="42570"/>
                </a:tc>
                <a:tc>
                  <a:txBody>
                    <a:bodyPr/>
                    <a:lstStyle/>
                    <a:p>
                      <a:r>
                        <a:rPr lang="en-US" sz="1700" b="1" dirty="0"/>
                        <a:t>As </a:t>
                      </a:r>
                      <a:r>
                        <a:rPr lang="en-US" sz="1700" b="0" dirty="0"/>
                        <a:t>a user</a:t>
                      </a:r>
                      <a:endParaRPr lang="en-US" dirty="0"/>
                    </a:p>
                    <a:p>
                      <a:pPr lvl="0">
                        <a:buNone/>
                      </a:pPr>
                      <a:r>
                        <a:rPr lang="en-US" sz="1700" b="1" dirty="0"/>
                        <a:t>Given </a:t>
                      </a:r>
                      <a:r>
                        <a:rPr lang="en-US" sz="1700" dirty="0"/>
                        <a:t>I'm on the Home page</a:t>
                      </a:r>
                    </a:p>
                    <a:p>
                      <a:pPr lvl="0">
                        <a:buNone/>
                      </a:pPr>
                      <a:r>
                        <a:rPr lang="en-US" sz="1700" b="1" dirty="0"/>
                        <a:t>When </a:t>
                      </a:r>
                      <a:r>
                        <a:rPr lang="en-US" sz="1700" b="0" dirty="0"/>
                        <a:t>I click on "Create Room" Button</a:t>
                      </a:r>
                    </a:p>
                    <a:p>
                      <a:pPr lvl="0">
                        <a:buNone/>
                      </a:pPr>
                      <a:r>
                        <a:rPr lang="en-US" sz="1700" b="1" dirty="0"/>
                        <a:t>Then </a:t>
                      </a:r>
                      <a:r>
                        <a:rPr lang="en-US" sz="1700" b="0" dirty="0"/>
                        <a:t>I should see popup asking for "Room Name" and "Username"</a:t>
                      </a:r>
                    </a:p>
                    <a:p>
                      <a:pPr lvl="0">
                        <a:buNone/>
                      </a:pPr>
                      <a:r>
                        <a:rPr lang="en-US" sz="1700" b="1" dirty="0"/>
                        <a:t>When </a:t>
                      </a:r>
                      <a:r>
                        <a:rPr lang="en-US" sz="1700" b="0" dirty="0"/>
                        <a:t>I enter "Room name" and "Username"</a:t>
                      </a:r>
                    </a:p>
                    <a:p>
                      <a:pPr lvl="0">
                        <a:buNone/>
                      </a:pPr>
                      <a:r>
                        <a:rPr lang="en-US" sz="1700" b="1" dirty="0"/>
                        <a:t>And </a:t>
                      </a:r>
                      <a:r>
                        <a:rPr lang="en-US" sz="1700" b="0" dirty="0"/>
                        <a:t>I click on "Create &amp; Join" button</a:t>
                      </a:r>
                    </a:p>
                    <a:p>
                      <a:pPr lvl="0">
                        <a:buNone/>
                      </a:pPr>
                      <a:r>
                        <a:rPr lang="en-US" sz="1700" b="1" dirty="0"/>
                        <a:t>Then </a:t>
                      </a:r>
                      <a:r>
                        <a:rPr lang="en-US" sz="1700" b="0" dirty="0"/>
                        <a:t>a room should be created and I should enter the room</a:t>
                      </a:r>
                    </a:p>
                  </a:txBody>
                  <a:tcPr marL="85140" marR="85140" marT="42570" marB="42570"/>
                </a:tc>
                <a:tc>
                  <a:txBody>
                    <a:bodyPr/>
                    <a:lstStyle/>
                    <a:p>
                      <a:r>
                        <a:rPr lang="en-US" sz="1700" b="1" dirty="0"/>
                        <a:t>User Experience: </a:t>
                      </a:r>
                      <a:r>
                        <a:rPr lang="en-US" sz="1700" b="0" dirty="0"/>
                        <a:t>I Should be redirected to video conference screen.</a:t>
                      </a:r>
                    </a:p>
                  </a:txBody>
                  <a:tcPr marL="85140" marR="85140" marT="42570" marB="42570"/>
                </a:tc>
                <a:extLst>
                  <a:ext uri="{0D108BD9-81ED-4DB2-BD59-A6C34878D82A}">
                    <a16:rowId xmlns:a16="http://schemas.microsoft.com/office/drawing/2014/main" val="2142648861"/>
                  </a:ext>
                </a:extLst>
              </a:tr>
              <a:tr h="2207948">
                <a:tc>
                  <a:txBody>
                    <a:bodyPr/>
                    <a:lstStyle/>
                    <a:p>
                      <a:r>
                        <a:rPr lang="en-US" sz="1700" dirty="0"/>
                        <a:t>2. User should be able to join an existing Room</a:t>
                      </a:r>
                    </a:p>
                  </a:txBody>
                  <a:tcPr marL="85140" marR="85140" marT="42570" marB="42570"/>
                </a:tc>
                <a:tc>
                  <a:txBody>
                    <a:bodyPr/>
                    <a:lstStyle/>
                    <a:p>
                      <a:pPr lvl="0" algn="l">
                        <a:lnSpc>
                          <a:spcPct val="100000"/>
                        </a:lnSpc>
                        <a:spcBef>
                          <a:spcPts val="0"/>
                        </a:spcBef>
                        <a:spcAft>
                          <a:spcPts val="0"/>
                        </a:spcAft>
                        <a:buNone/>
                      </a:pPr>
                      <a:r>
                        <a:rPr lang="en-US" sz="1700" b="1" i="0" u="none" strike="noStrike" noProof="0" dirty="0">
                          <a:solidFill>
                            <a:srgbClr val="000000"/>
                          </a:solidFill>
                          <a:latin typeface="Calibri"/>
                        </a:rPr>
                        <a:t>As </a:t>
                      </a:r>
                      <a:r>
                        <a:rPr lang="en-US" sz="1700" b="0" i="0" u="none" strike="noStrike" noProof="0" dirty="0">
                          <a:solidFill>
                            <a:srgbClr val="000000"/>
                          </a:solidFill>
                          <a:latin typeface="Calibri"/>
                        </a:rPr>
                        <a:t>a user</a:t>
                      </a:r>
                    </a:p>
                    <a:p>
                      <a:pPr lvl="0">
                        <a:buNone/>
                      </a:pPr>
                      <a:r>
                        <a:rPr lang="en-US" sz="1700" b="1" dirty="0"/>
                        <a:t>Given </a:t>
                      </a:r>
                      <a:r>
                        <a:rPr lang="en-US" sz="1700" b="0" dirty="0"/>
                        <a:t>I'm on the Home Page</a:t>
                      </a:r>
                    </a:p>
                    <a:p>
                      <a:pPr lvl="0">
                        <a:buNone/>
                      </a:pPr>
                      <a:r>
                        <a:rPr lang="en-US" sz="1700" b="1" dirty="0"/>
                        <a:t>When </a:t>
                      </a:r>
                      <a:r>
                        <a:rPr lang="en-US" sz="1700" b="0" dirty="0"/>
                        <a:t>I click on "Join Room" Button</a:t>
                      </a:r>
                    </a:p>
                    <a:p>
                      <a:pPr lvl="0">
                        <a:buNone/>
                      </a:pPr>
                      <a:r>
                        <a:rPr lang="en-US" sz="1700" b="1" dirty="0"/>
                        <a:t>Then </a:t>
                      </a:r>
                      <a:r>
                        <a:rPr lang="en-US" sz="1700" b="0" dirty="0"/>
                        <a:t>I should see popup asking for "Room Name" and "Username"</a:t>
                      </a:r>
                    </a:p>
                    <a:p>
                      <a:pPr lvl="0">
                        <a:buNone/>
                      </a:pPr>
                      <a:r>
                        <a:rPr lang="en-US" sz="1700" b="1" dirty="0"/>
                        <a:t>When </a:t>
                      </a:r>
                      <a:r>
                        <a:rPr lang="en-US" sz="1700" b="0" dirty="0"/>
                        <a:t>I enter Room Name and Username </a:t>
                      </a:r>
                      <a:r>
                        <a:rPr lang="en-US" sz="1700" b="1" dirty="0"/>
                        <a:t>And </a:t>
                      </a:r>
                      <a:r>
                        <a:rPr lang="en-US" sz="1700" b="0" dirty="0"/>
                        <a:t>I click on "Join" button</a:t>
                      </a:r>
                    </a:p>
                    <a:p>
                      <a:pPr lvl="0">
                        <a:buNone/>
                      </a:pPr>
                      <a:r>
                        <a:rPr lang="en-US" sz="1700" b="1" dirty="0"/>
                        <a:t>Then </a:t>
                      </a:r>
                      <a:r>
                        <a:rPr lang="en-US" sz="1700" b="0" dirty="0"/>
                        <a:t>I should join the room</a:t>
                      </a:r>
                    </a:p>
                  </a:txBody>
                  <a:tcPr marL="85140" marR="85140" marT="42570" marB="42570"/>
                </a:tc>
                <a:tc>
                  <a:txBody>
                    <a:bodyPr/>
                    <a:lstStyle/>
                    <a:p>
                      <a:r>
                        <a:rPr lang="en-US" sz="1700" b="1" dirty="0"/>
                        <a:t>User Experience: </a:t>
                      </a:r>
                      <a:r>
                        <a:rPr lang="en-US" sz="1700" b="0" dirty="0"/>
                        <a:t>I should be redirected to the video conference screen</a:t>
                      </a:r>
                    </a:p>
                  </a:txBody>
                  <a:tcPr marL="85140" marR="85140" marT="42570" marB="42570"/>
                </a:tc>
                <a:extLst>
                  <a:ext uri="{0D108BD9-81ED-4DB2-BD59-A6C34878D82A}">
                    <a16:rowId xmlns:a16="http://schemas.microsoft.com/office/drawing/2014/main" val="159622320"/>
                  </a:ext>
                </a:extLst>
              </a:tr>
            </a:tbl>
          </a:graphicData>
        </a:graphic>
      </p:graphicFrame>
    </p:spTree>
    <p:extLst>
      <p:ext uri="{BB962C8B-B14F-4D97-AF65-F5344CB8AC3E}">
        <p14:creationId xmlns:p14="http://schemas.microsoft.com/office/powerpoint/2010/main" val="57114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r>
              <a:rPr lang="en-US" sz="4400" b="1" dirty="0">
                <a:solidFill>
                  <a:srgbClr val="FFFFFF"/>
                </a:solidFill>
                <a:latin typeface="Calibri Light"/>
                <a:ea typeface="Calibri Light"/>
                <a:cs typeface="Calibri Light"/>
              </a:rPr>
              <a:t>Acceptance criteria</a:t>
            </a:r>
          </a:p>
        </p:txBody>
      </p:sp>
      <p:graphicFrame>
        <p:nvGraphicFramePr>
          <p:cNvPr id="5" name="Table 5">
            <a:extLst>
              <a:ext uri="{FF2B5EF4-FFF2-40B4-BE49-F238E27FC236}">
                <a16:creationId xmlns:a16="http://schemas.microsoft.com/office/drawing/2014/main" id="{760F899F-FECA-D7FC-DC21-3D4A8C1FC081}"/>
              </a:ext>
            </a:extLst>
          </p:cNvPr>
          <p:cNvGraphicFramePr>
            <a:graphicFrameLocks noGrp="1"/>
          </p:cNvGraphicFramePr>
          <p:nvPr>
            <p:extLst>
              <p:ext uri="{D42A27DB-BD31-4B8C-83A1-F6EECF244321}">
                <p14:modId xmlns:p14="http://schemas.microsoft.com/office/powerpoint/2010/main" val="784973950"/>
              </p:ext>
            </p:extLst>
          </p:nvPr>
        </p:nvGraphicFramePr>
        <p:xfrm>
          <a:off x="219653" y="945543"/>
          <a:ext cx="11827152" cy="5621324"/>
        </p:xfrm>
        <a:graphic>
          <a:graphicData uri="http://schemas.openxmlformats.org/drawingml/2006/table">
            <a:tbl>
              <a:tblPr firstRow="1" bandRow="1">
                <a:tableStyleId>{5C22544A-7EE6-4342-B048-85BDC9FD1C3A}</a:tableStyleId>
              </a:tblPr>
              <a:tblGrid>
                <a:gridCol w="3905375">
                  <a:extLst>
                    <a:ext uri="{9D8B030D-6E8A-4147-A177-3AD203B41FA5}">
                      <a16:colId xmlns:a16="http://schemas.microsoft.com/office/drawing/2014/main" val="984663479"/>
                    </a:ext>
                  </a:extLst>
                </a:gridCol>
                <a:gridCol w="4016402">
                  <a:extLst>
                    <a:ext uri="{9D8B030D-6E8A-4147-A177-3AD203B41FA5}">
                      <a16:colId xmlns:a16="http://schemas.microsoft.com/office/drawing/2014/main" val="2856973589"/>
                    </a:ext>
                  </a:extLst>
                </a:gridCol>
                <a:gridCol w="3905375">
                  <a:extLst>
                    <a:ext uri="{9D8B030D-6E8A-4147-A177-3AD203B41FA5}">
                      <a16:colId xmlns:a16="http://schemas.microsoft.com/office/drawing/2014/main" val="3490397842"/>
                    </a:ext>
                  </a:extLst>
                </a:gridCol>
              </a:tblGrid>
              <a:tr h="573048">
                <a:tc>
                  <a:txBody>
                    <a:bodyPr/>
                    <a:lstStyle/>
                    <a:p>
                      <a:pPr algn="ctr"/>
                      <a:r>
                        <a:rPr lang="en-US" sz="1700" dirty="0"/>
                        <a:t>Scenario</a:t>
                      </a:r>
                    </a:p>
                  </a:txBody>
                  <a:tcPr marL="85140" marR="85140" marT="42570" marB="42570">
                    <a:solidFill>
                      <a:schemeClr val="accent4"/>
                    </a:solidFill>
                  </a:tcPr>
                </a:tc>
                <a:tc>
                  <a:txBody>
                    <a:bodyPr/>
                    <a:lstStyle/>
                    <a:p>
                      <a:pPr algn="ctr"/>
                      <a:r>
                        <a:rPr lang="en-US" sz="1700" dirty="0"/>
                        <a:t>Summary</a:t>
                      </a:r>
                    </a:p>
                  </a:txBody>
                  <a:tcPr marL="85140" marR="85140" marT="42570" marB="42570">
                    <a:solidFill>
                      <a:schemeClr val="accent4"/>
                    </a:solidFill>
                  </a:tcPr>
                </a:tc>
                <a:tc>
                  <a:txBody>
                    <a:bodyPr/>
                    <a:lstStyle/>
                    <a:p>
                      <a:pPr algn="ctr"/>
                      <a:r>
                        <a:rPr lang="en-US" sz="1700" dirty="0"/>
                        <a:t>Criteria</a:t>
                      </a:r>
                    </a:p>
                  </a:txBody>
                  <a:tcPr marL="85140" marR="85140" marT="42570" marB="42570">
                    <a:solidFill>
                      <a:schemeClr val="accent4"/>
                    </a:solidFill>
                  </a:tcPr>
                </a:tc>
                <a:extLst>
                  <a:ext uri="{0D108BD9-81ED-4DB2-BD59-A6C34878D82A}">
                    <a16:rowId xmlns:a16="http://schemas.microsoft.com/office/drawing/2014/main" val="553661450"/>
                  </a:ext>
                </a:extLst>
              </a:tr>
              <a:tr h="2906171">
                <a:tc>
                  <a:txBody>
                    <a:bodyPr/>
                    <a:lstStyle/>
                    <a:p>
                      <a:pPr marL="0" indent="0">
                        <a:buNone/>
                      </a:pPr>
                      <a:r>
                        <a:rPr lang="en-US" sz="1700" dirty="0"/>
                        <a:t>3. User should have control to turn his mic on or off</a:t>
                      </a:r>
                      <a:endParaRPr lang="en-US" sz="1700" b="0" kern="1200" dirty="0">
                        <a:solidFill>
                          <a:schemeClr val="dk1"/>
                        </a:solidFill>
                        <a:latin typeface="+mn-lt"/>
                        <a:ea typeface="+mn-ea"/>
                        <a:cs typeface="+mn-cs"/>
                      </a:endParaRPr>
                    </a:p>
                  </a:txBody>
                  <a:tcPr marL="85140" marR="85140" marT="42570" marB="42570"/>
                </a:tc>
                <a:tc>
                  <a:txBody>
                    <a:bodyPr/>
                    <a:lstStyle/>
                    <a:p>
                      <a:r>
                        <a:rPr lang="en-US" sz="1700" b="1" dirty="0"/>
                        <a:t>As </a:t>
                      </a:r>
                      <a:r>
                        <a:rPr lang="en-US" sz="1700" b="0" dirty="0"/>
                        <a:t>a user</a:t>
                      </a:r>
                      <a:endParaRPr lang="en-US" sz="1700" b="1" dirty="0"/>
                    </a:p>
                    <a:p>
                      <a:pPr lvl="0">
                        <a:buNone/>
                      </a:pPr>
                      <a:r>
                        <a:rPr lang="en-US" sz="1700" b="1" dirty="0"/>
                        <a:t>Given </a:t>
                      </a:r>
                      <a:r>
                        <a:rPr lang="en-US" sz="1700" dirty="0"/>
                        <a:t>I'm on the "Room Page"</a:t>
                      </a:r>
                    </a:p>
                    <a:p>
                      <a:pPr lvl="0">
                        <a:buNone/>
                      </a:pPr>
                      <a:r>
                        <a:rPr lang="en-US" sz="1700" b="1" dirty="0"/>
                        <a:t>And </a:t>
                      </a:r>
                      <a:r>
                        <a:rPr lang="en-US" sz="1700" b="0" dirty="0"/>
                        <a:t>there are other users also in the room</a:t>
                      </a:r>
                    </a:p>
                    <a:p>
                      <a:pPr lvl="0">
                        <a:buNone/>
                      </a:pPr>
                      <a:r>
                        <a:rPr lang="en-US" sz="1700" b="1" dirty="0"/>
                        <a:t>When </a:t>
                      </a:r>
                      <a:r>
                        <a:rPr lang="en-US" sz="1700" b="0" dirty="0"/>
                        <a:t>I click on "Mic" Icon</a:t>
                      </a:r>
                    </a:p>
                    <a:p>
                      <a:pPr lvl="0">
                        <a:buNone/>
                      </a:pPr>
                      <a:r>
                        <a:rPr lang="en-US" sz="1700" b="1" dirty="0"/>
                        <a:t>Then </a:t>
                      </a:r>
                      <a:r>
                        <a:rPr lang="en-US" sz="1700" b="0" dirty="0"/>
                        <a:t>My mic should be disabled</a:t>
                      </a:r>
                    </a:p>
                    <a:p>
                      <a:pPr lvl="0">
                        <a:buNone/>
                      </a:pPr>
                      <a:r>
                        <a:rPr lang="en-US" sz="1700" b="1" dirty="0"/>
                        <a:t>When </a:t>
                      </a:r>
                      <a:r>
                        <a:rPr lang="en-US" sz="1700" b="0" dirty="0"/>
                        <a:t>I click on "Mic" Icon</a:t>
                      </a:r>
                    </a:p>
                    <a:p>
                      <a:pPr lvl="0">
                        <a:buNone/>
                      </a:pPr>
                      <a:r>
                        <a:rPr lang="en-US" sz="1700" b="1" dirty="0"/>
                        <a:t>Then </a:t>
                      </a:r>
                      <a:r>
                        <a:rPr lang="en-US" sz="1700" b="0" i="0" u="none" strike="noStrike" noProof="0" dirty="0">
                          <a:solidFill>
                            <a:srgbClr val="000000"/>
                          </a:solidFill>
                          <a:latin typeface="Calibri"/>
                        </a:rPr>
                        <a:t>My mic should be enabled</a:t>
                      </a:r>
                      <a:endParaRPr lang="en-US" sz="1700" b="0" dirty="0"/>
                    </a:p>
                  </a:txBody>
                  <a:tcPr marL="85140" marR="85140" marT="42570" marB="42570"/>
                </a:tc>
                <a:tc>
                  <a:txBody>
                    <a:bodyPr/>
                    <a:lstStyle/>
                    <a:p>
                      <a:pPr lvl="0">
                        <a:buNone/>
                      </a:pPr>
                      <a:r>
                        <a:rPr lang="en-US" sz="1700" b="0" i="0" u="none" strike="noStrike" noProof="0" dirty="0">
                          <a:solidFill>
                            <a:srgbClr val="000000"/>
                          </a:solidFill>
                          <a:latin typeface="Calibri"/>
                        </a:rPr>
                        <a:t>Changes should reflect to other users in the room, if the audio is disabled and enabled as expected.</a:t>
                      </a:r>
                    </a:p>
                  </a:txBody>
                  <a:tcPr marL="85140" marR="85140" marT="42570" marB="42570"/>
                </a:tc>
                <a:extLst>
                  <a:ext uri="{0D108BD9-81ED-4DB2-BD59-A6C34878D82A}">
                    <a16:rowId xmlns:a16="http://schemas.microsoft.com/office/drawing/2014/main" val="2142648861"/>
                  </a:ext>
                </a:extLst>
              </a:tr>
              <a:tr h="2142105">
                <a:tc>
                  <a:txBody>
                    <a:bodyPr/>
                    <a:lstStyle/>
                    <a:p>
                      <a:pPr lvl="0" algn="l">
                        <a:lnSpc>
                          <a:spcPct val="100000"/>
                        </a:lnSpc>
                        <a:spcBef>
                          <a:spcPts val="0"/>
                        </a:spcBef>
                        <a:spcAft>
                          <a:spcPts val="0"/>
                        </a:spcAft>
                        <a:buNone/>
                      </a:pPr>
                      <a:r>
                        <a:rPr lang="en-US" sz="1700" b="0" i="0" u="none" strike="noStrike" noProof="0" dirty="0">
                          <a:solidFill>
                            <a:srgbClr val="000000"/>
                          </a:solidFill>
                          <a:latin typeface="Calibri"/>
                        </a:rPr>
                        <a:t>4. User should have control to turn his video on or off</a:t>
                      </a:r>
                    </a:p>
                    <a:p>
                      <a:pPr lvl="0">
                        <a:buNone/>
                      </a:pPr>
                      <a:endParaRPr lang="en-US" sz="1700" dirty="0"/>
                    </a:p>
                  </a:txBody>
                  <a:tcPr marL="85140" marR="85140" marT="42570" marB="42570"/>
                </a:tc>
                <a:tc>
                  <a:txBody>
                    <a:bodyPr/>
                    <a:lstStyle/>
                    <a:p>
                      <a:pPr lvl="0">
                        <a:buNone/>
                      </a:pPr>
                      <a:r>
                        <a:rPr lang="en-US" sz="1700" b="1" i="0" u="none" strike="noStrike" noProof="0" dirty="0">
                          <a:solidFill>
                            <a:srgbClr val="000000"/>
                          </a:solidFill>
                          <a:latin typeface="Calibri"/>
                        </a:rPr>
                        <a:t>As </a:t>
                      </a:r>
                      <a:r>
                        <a:rPr lang="en-US" sz="1700" b="0" i="0" u="none" strike="noStrike" noProof="0" dirty="0">
                          <a:solidFill>
                            <a:srgbClr val="000000"/>
                          </a:solidFill>
                          <a:latin typeface="Calibri"/>
                        </a:rPr>
                        <a:t>a user</a:t>
                      </a:r>
                    </a:p>
                    <a:p>
                      <a:pPr lvl="0">
                        <a:buNone/>
                      </a:pPr>
                      <a:r>
                        <a:rPr lang="en-US" sz="1700" b="1" i="0" u="none" strike="noStrike" noProof="0" dirty="0">
                          <a:solidFill>
                            <a:srgbClr val="000000"/>
                          </a:solidFill>
                          <a:latin typeface="Calibri"/>
                        </a:rPr>
                        <a:t>Given </a:t>
                      </a:r>
                      <a:r>
                        <a:rPr lang="en-US" sz="1700" b="0" i="0" u="none" strike="noStrike" noProof="0" dirty="0">
                          <a:solidFill>
                            <a:srgbClr val="000000"/>
                          </a:solidFill>
                          <a:latin typeface="Calibri"/>
                        </a:rPr>
                        <a:t>I'm on the "Room Page"</a:t>
                      </a:r>
                    </a:p>
                    <a:p>
                      <a:pPr lvl="0">
                        <a:buNone/>
                      </a:pPr>
                      <a:r>
                        <a:rPr lang="en-US" sz="1700" b="1" i="0" u="none" strike="noStrike" noProof="0" dirty="0">
                          <a:solidFill>
                            <a:srgbClr val="000000"/>
                          </a:solidFill>
                          <a:latin typeface="Calibri"/>
                        </a:rPr>
                        <a:t>And </a:t>
                      </a:r>
                      <a:r>
                        <a:rPr lang="en-US" sz="1700" b="0" i="0" u="none" strike="noStrike" noProof="0" dirty="0">
                          <a:solidFill>
                            <a:srgbClr val="000000"/>
                          </a:solidFill>
                          <a:latin typeface="Calibri"/>
                        </a:rPr>
                        <a:t>there are other users also in the room</a:t>
                      </a:r>
                    </a:p>
                    <a:p>
                      <a:pPr lvl="0">
                        <a:buNone/>
                      </a:pPr>
                      <a:r>
                        <a:rPr lang="en-US" sz="1700" b="1" i="0" u="none" strike="noStrike" noProof="0" dirty="0">
                          <a:solidFill>
                            <a:srgbClr val="000000"/>
                          </a:solidFill>
                          <a:latin typeface="Calibri"/>
                        </a:rPr>
                        <a:t>When </a:t>
                      </a:r>
                      <a:r>
                        <a:rPr lang="en-US" sz="1700" b="0" i="0" u="none" strike="noStrike" noProof="0" dirty="0">
                          <a:solidFill>
                            <a:srgbClr val="000000"/>
                          </a:solidFill>
                          <a:latin typeface="Calibri"/>
                        </a:rPr>
                        <a:t>I click on "Video" Icon</a:t>
                      </a:r>
                    </a:p>
                    <a:p>
                      <a:pPr lvl="0">
                        <a:buNone/>
                      </a:pPr>
                      <a:r>
                        <a:rPr lang="en-US" sz="1700" b="1" i="0" u="none" strike="noStrike" noProof="0" dirty="0">
                          <a:solidFill>
                            <a:srgbClr val="000000"/>
                          </a:solidFill>
                          <a:latin typeface="Calibri"/>
                        </a:rPr>
                        <a:t>Then </a:t>
                      </a:r>
                      <a:r>
                        <a:rPr lang="en-US" sz="1700" b="0" i="0" u="none" strike="noStrike" noProof="0" dirty="0">
                          <a:solidFill>
                            <a:srgbClr val="000000"/>
                          </a:solidFill>
                          <a:latin typeface="Calibri"/>
                        </a:rPr>
                        <a:t>My video should be disabled</a:t>
                      </a:r>
                    </a:p>
                    <a:p>
                      <a:pPr lvl="0">
                        <a:buNone/>
                      </a:pPr>
                      <a:r>
                        <a:rPr lang="en-US" sz="1700" b="1" i="0" u="none" strike="noStrike" noProof="0" dirty="0">
                          <a:solidFill>
                            <a:srgbClr val="000000"/>
                          </a:solidFill>
                          <a:latin typeface="Calibri"/>
                        </a:rPr>
                        <a:t>When </a:t>
                      </a:r>
                      <a:r>
                        <a:rPr lang="en-US" sz="1700" b="0" i="0" u="none" strike="noStrike" noProof="0" dirty="0">
                          <a:solidFill>
                            <a:srgbClr val="000000"/>
                          </a:solidFill>
                          <a:latin typeface="Calibri"/>
                        </a:rPr>
                        <a:t>I click on "Video" Icon</a:t>
                      </a:r>
                    </a:p>
                    <a:p>
                      <a:pPr lvl="0">
                        <a:buNone/>
                      </a:pPr>
                      <a:r>
                        <a:rPr lang="en-US" sz="1700" b="1" i="0" u="none" strike="noStrike" noProof="0" dirty="0">
                          <a:solidFill>
                            <a:srgbClr val="000000"/>
                          </a:solidFill>
                          <a:latin typeface="Calibri"/>
                        </a:rPr>
                        <a:t>Then </a:t>
                      </a:r>
                      <a:r>
                        <a:rPr lang="en-US" sz="1700" b="0" i="0" u="none" strike="noStrike" noProof="0" dirty="0">
                          <a:solidFill>
                            <a:srgbClr val="000000"/>
                          </a:solidFill>
                          <a:latin typeface="Calibri"/>
                        </a:rPr>
                        <a:t>My video should be enabled again</a:t>
                      </a:r>
                      <a:endParaRPr lang="en-US" dirty="0"/>
                    </a:p>
                  </a:txBody>
                  <a:tcPr marL="85140" marR="85140" marT="42570" marB="42570"/>
                </a:tc>
                <a:tc>
                  <a:txBody>
                    <a:bodyPr/>
                    <a:lstStyle/>
                    <a:p>
                      <a:pPr lvl="0">
                        <a:buNone/>
                      </a:pPr>
                      <a:r>
                        <a:rPr lang="en-US" sz="1700" b="0" i="0" u="none" strike="noStrike" noProof="0" dirty="0">
                          <a:solidFill>
                            <a:srgbClr val="000000"/>
                          </a:solidFill>
                          <a:latin typeface="Calibri"/>
                        </a:rPr>
                        <a:t>Changes should reflect to other users in the room, if the video is disabled and enabled as expected.</a:t>
                      </a:r>
                      <a:endParaRPr lang="en-US" sz="1700" b="0" dirty="0"/>
                    </a:p>
                  </a:txBody>
                  <a:tcPr marL="85140" marR="85140" marT="42570" marB="42570"/>
                </a:tc>
                <a:extLst>
                  <a:ext uri="{0D108BD9-81ED-4DB2-BD59-A6C34878D82A}">
                    <a16:rowId xmlns:a16="http://schemas.microsoft.com/office/drawing/2014/main" val="159622320"/>
                  </a:ext>
                </a:extLst>
              </a:tr>
            </a:tbl>
          </a:graphicData>
        </a:graphic>
      </p:graphicFrame>
    </p:spTree>
    <p:extLst>
      <p:ext uri="{BB962C8B-B14F-4D97-AF65-F5344CB8AC3E}">
        <p14:creationId xmlns:p14="http://schemas.microsoft.com/office/powerpoint/2010/main" val="3233591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r>
              <a:rPr lang="en-US" sz="4400" b="1" dirty="0">
                <a:solidFill>
                  <a:srgbClr val="FFFFFF"/>
                </a:solidFill>
                <a:latin typeface="Calibri Light"/>
                <a:ea typeface="Calibri Light"/>
                <a:cs typeface="Calibri Light"/>
              </a:rPr>
              <a:t>Acceptance criteria</a:t>
            </a:r>
            <a:endParaRPr lang="en-US" sz="4400" b="1">
              <a:solidFill>
                <a:srgbClr val="FFFFFF"/>
              </a:solidFill>
              <a:latin typeface="Calibri Light"/>
              <a:ea typeface="Calibri Light"/>
              <a:cs typeface="Calibri Light"/>
            </a:endParaRPr>
          </a:p>
        </p:txBody>
      </p:sp>
      <p:graphicFrame>
        <p:nvGraphicFramePr>
          <p:cNvPr id="5" name="Table 5">
            <a:extLst>
              <a:ext uri="{FF2B5EF4-FFF2-40B4-BE49-F238E27FC236}">
                <a16:creationId xmlns:a16="http://schemas.microsoft.com/office/drawing/2014/main" id="{760F899F-FECA-D7FC-DC21-3D4A8C1FC081}"/>
              </a:ext>
            </a:extLst>
          </p:cNvPr>
          <p:cNvGraphicFramePr>
            <a:graphicFrameLocks noGrp="1"/>
          </p:cNvGraphicFramePr>
          <p:nvPr>
            <p:extLst>
              <p:ext uri="{D42A27DB-BD31-4B8C-83A1-F6EECF244321}">
                <p14:modId xmlns:p14="http://schemas.microsoft.com/office/powerpoint/2010/main" val="2365056442"/>
              </p:ext>
            </p:extLst>
          </p:nvPr>
        </p:nvGraphicFramePr>
        <p:xfrm>
          <a:off x="219653" y="945543"/>
          <a:ext cx="11827152" cy="4599767"/>
        </p:xfrm>
        <a:graphic>
          <a:graphicData uri="http://schemas.openxmlformats.org/drawingml/2006/table">
            <a:tbl>
              <a:tblPr firstRow="1" bandRow="1">
                <a:tableStyleId>{5C22544A-7EE6-4342-B048-85BDC9FD1C3A}</a:tableStyleId>
              </a:tblPr>
              <a:tblGrid>
                <a:gridCol w="3905375">
                  <a:extLst>
                    <a:ext uri="{9D8B030D-6E8A-4147-A177-3AD203B41FA5}">
                      <a16:colId xmlns:a16="http://schemas.microsoft.com/office/drawing/2014/main" val="984663479"/>
                    </a:ext>
                  </a:extLst>
                </a:gridCol>
                <a:gridCol w="4016402">
                  <a:extLst>
                    <a:ext uri="{9D8B030D-6E8A-4147-A177-3AD203B41FA5}">
                      <a16:colId xmlns:a16="http://schemas.microsoft.com/office/drawing/2014/main" val="2856973589"/>
                    </a:ext>
                  </a:extLst>
                </a:gridCol>
                <a:gridCol w="3905375">
                  <a:extLst>
                    <a:ext uri="{9D8B030D-6E8A-4147-A177-3AD203B41FA5}">
                      <a16:colId xmlns:a16="http://schemas.microsoft.com/office/drawing/2014/main" val="3490397842"/>
                    </a:ext>
                  </a:extLst>
                </a:gridCol>
              </a:tblGrid>
              <a:tr h="573048">
                <a:tc>
                  <a:txBody>
                    <a:bodyPr/>
                    <a:lstStyle/>
                    <a:p>
                      <a:pPr algn="ctr"/>
                      <a:r>
                        <a:rPr lang="en-US" sz="1700" dirty="0"/>
                        <a:t>Scenario</a:t>
                      </a:r>
                    </a:p>
                  </a:txBody>
                  <a:tcPr marL="85140" marR="85140" marT="42570" marB="42570">
                    <a:solidFill>
                      <a:schemeClr val="accent4"/>
                    </a:solidFill>
                  </a:tcPr>
                </a:tc>
                <a:tc>
                  <a:txBody>
                    <a:bodyPr/>
                    <a:lstStyle/>
                    <a:p>
                      <a:pPr algn="ctr"/>
                      <a:r>
                        <a:rPr lang="en-US" sz="1700" dirty="0"/>
                        <a:t>Summary</a:t>
                      </a:r>
                    </a:p>
                  </a:txBody>
                  <a:tcPr marL="85140" marR="85140" marT="42570" marB="42570">
                    <a:solidFill>
                      <a:schemeClr val="accent4"/>
                    </a:solidFill>
                  </a:tcPr>
                </a:tc>
                <a:tc>
                  <a:txBody>
                    <a:bodyPr/>
                    <a:lstStyle/>
                    <a:p>
                      <a:pPr algn="ctr"/>
                      <a:r>
                        <a:rPr lang="en-US" sz="1700" dirty="0"/>
                        <a:t>Criteria</a:t>
                      </a:r>
                    </a:p>
                  </a:txBody>
                  <a:tcPr marL="85140" marR="85140" marT="42570" marB="42570">
                    <a:solidFill>
                      <a:schemeClr val="accent4"/>
                    </a:solidFill>
                  </a:tcPr>
                </a:tc>
                <a:extLst>
                  <a:ext uri="{0D108BD9-81ED-4DB2-BD59-A6C34878D82A}">
                    <a16:rowId xmlns:a16="http://schemas.microsoft.com/office/drawing/2014/main" val="553661450"/>
                  </a:ext>
                </a:extLst>
              </a:tr>
              <a:tr h="1609859">
                <a:tc>
                  <a:txBody>
                    <a:bodyPr/>
                    <a:lstStyle/>
                    <a:p>
                      <a:pPr marL="0" indent="0">
                        <a:buNone/>
                      </a:pPr>
                      <a:r>
                        <a:rPr lang="en-US" sz="1700"/>
                        <a:t>5. User should exit from the room</a:t>
                      </a:r>
                      <a:endParaRPr lang="en-US" sz="1700" dirty="0"/>
                    </a:p>
                  </a:txBody>
                  <a:tcPr marL="85140" marR="85140" marT="42570" marB="42570"/>
                </a:tc>
                <a:tc>
                  <a:txBody>
                    <a:bodyPr/>
                    <a:lstStyle/>
                    <a:p>
                      <a:r>
                        <a:rPr lang="en-US" sz="1700" b="1" dirty="0"/>
                        <a:t>As </a:t>
                      </a:r>
                      <a:r>
                        <a:rPr lang="en-US" sz="1700" b="0" dirty="0"/>
                        <a:t>a user</a:t>
                      </a:r>
                      <a:endParaRPr lang="en-US" sz="1700" b="1" dirty="0"/>
                    </a:p>
                    <a:p>
                      <a:pPr lvl="0">
                        <a:buNone/>
                      </a:pPr>
                      <a:r>
                        <a:rPr lang="en-US" sz="1700" b="1" dirty="0"/>
                        <a:t>Given </a:t>
                      </a:r>
                      <a:r>
                        <a:rPr lang="en-US" sz="1700"/>
                        <a:t>I'm on the "Room Page"</a:t>
                      </a:r>
                    </a:p>
                    <a:p>
                      <a:pPr lvl="0">
                        <a:buNone/>
                      </a:pPr>
                      <a:r>
                        <a:rPr lang="en-US" sz="1700" b="1" dirty="0"/>
                        <a:t>When </a:t>
                      </a:r>
                      <a:r>
                        <a:rPr lang="en-US" sz="1700" b="0"/>
                        <a:t>I click on "Exit" Icon</a:t>
                      </a:r>
                    </a:p>
                    <a:p>
                      <a:pPr lvl="0">
                        <a:buNone/>
                      </a:pPr>
                      <a:r>
                        <a:rPr lang="en-US" sz="1700" b="1" dirty="0"/>
                        <a:t>Then </a:t>
                      </a:r>
                      <a:r>
                        <a:rPr lang="en-US" sz="1700" b="0" dirty="0"/>
                        <a:t>I should exit from the room </a:t>
                      </a:r>
                    </a:p>
                    <a:p>
                      <a:pPr lvl="0">
                        <a:buNone/>
                      </a:pPr>
                      <a:r>
                        <a:rPr lang="en-US" sz="1700" b="1" dirty="0"/>
                        <a:t>And </a:t>
                      </a:r>
                      <a:r>
                        <a:rPr lang="en-US" sz="1700" b="0" dirty="0"/>
                        <a:t>redirected to home </a:t>
                      </a:r>
                      <a:r>
                        <a:rPr lang="en-US" sz="1700" b="0"/>
                        <a:t>page</a:t>
                      </a:r>
                      <a:endParaRPr lang="en-US" sz="1700" b="0" i="0" u="none" strike="noStrike" noProof="0">
                        <a:solidFill>
                          <a:srgbClr val="000000"/>
                        </a:solidFill>
                        <a:latin typeface="Calibri"/>
                      </a:endParaRPr>
                    </a:p>
                  </a:txBody>
                  <a:tcPr marL="85140" marR="85140" marT="42570" marB="42570"/>
                </a:tc>
                <a:tc>
                  <a:txBody>
                    <a:bodyPr/>
                    <a:lstStyle/>
                    <a:p>
                      <a:pPr lvl="0">
                        <a:buNone/>
                      </a:pPr>
                      <a:r>
                        <a:rPr lang="en-US" sz="1700" b="0" i="0" u="none" strike="noStrike" noProof="0" dirty="0">
                          <a:solidFill>
                            <a:srgbClr val="000000"/>
                          </a:solidFill>
                          <a:latin typeface="Calibri"/>
                        </a:rPr>
                        <a:t>Changes should reflect to other users in the room, if the audio is disabled and enabled as expected.</a:t>
                      </a:r>
                    </a:p>
                  </a:txBody>
                  <a:tcPr marL="85140" marR="85140" marT="42570" marB="42570"/>
                </a:tc>
                <a:extLst>
                  <a:ext uri="{0D108BD9-81ED-4DB2-BD59-A6C34878D82A}">
                    <a16:rowId xmlns:a16="http://schemas.microsoft.com/office/drawing/2014/main" val="2142648861"/>
                  </a:ext>
                </a:extLst>
              </a:tr>
              <a:tr h="2142105">
                <a:tc>
                  <a:txBody>
                    <a:bodyPr/>
                    <a:lstStyle/>
                    <a:p>
                      <a:pPr lvl="0" algn="l">
                        <a:lnSpc>
                          <a:spcPct val="100000"/>
                        </a:lnSpc>
                        <a:spcBef>
                          <a:spcPts val="0"/>
                        </a:spcBef>
                        <a:spcAft>
                          <a:spcPts val="0"/>
                        </a:spcAft>
                        <a:buNone/>
                      </a:pPr>
                      <a:r>
                        <a:rPr lang="en-US" sz="1700" b="0" i="0" u="none" strike="noStrike" noProof="0">
                          <a:solidFill>
                            <a:srgbClr val="000000"/>
                          </a:solidFill>
                          <a:latin typeface="Calibri"/>
                        </a:rPr>
                        <a:t>6. Verify face recognition</a:t>
                      </a:r>
                      <a:endParaRPr lang="en-US" sz="1700" b="0" i="0" u="none" strike="noStrike" noProof="0" dirty="0">
                        <a:solidFill>
                          <a:srgbClr val="000000"/>
                        </a:solidFill>
                        <a:latin typeface="Calibri"/>
                      </a:endParaRPr>
                    </a:p>
                    <a:p>
                      <a:pPr lvl="0">
                        <a:buNone/>
                      </a:pPr>
                      <a:endParaRPr lang="en-US" sz="1700" dirty="0"/>
                    </a:p>
                  </a:txBody>
                  <a:tcPr marL="85140" marR="85140" marT="42570" marB="42570"/>
                </a:tc>
                <a:tc>
                  <a:txBody>
                    <a:bodyPr/>
                    <a:lstStyle/>
                    <a:p>
                      <a:pPr lvl="0">
                        <a:buNone/>
                      </a:pPr>
                      <a:r>
                        <a:rPr lang="en-US" sz="1700" b="1" i="0" u="none" strike="noStrike" noProof="0" dirty="0">
                          <a:solidFill>
                            <a:srgbClr val="000000"/>
                          </a:solidFill>
                          <a:latin typeface="Calibri"/>
                        </a:rPr>
                        <a:t>As </a:t>
                      </a:r>
                      <a:r>
                        <a:rPr lang="en-US" sz="1700" b="0" i="0" u="none" strike="noStrike" noProof="0" dirty="0">
                          <a:solidFill>
                            <a:srgbClr val="000000"/>
                          </a:solidFill>
                          <a:latin typeface="Calibri"/>
                        </a:rPr>
                        <a:t>a user</a:t>
                      </a:r>
                    </a:p>
                    <a:p>
                      <a:pPr lvl="0">
                        <a:buNone/>
                      </a:pPr>
                      <a:r>
                        <a:rPr lang="en-US" sz="1700" b="1" i="0" u="none" strike="noStrike" noProof="0" dirty="0">
                          <a:solidFill>
                            <a:srgbClr val="000000"/>
                          </a:solidFill>
                          <a:latin typeface="Calibri"/>
                        </a:rPr>
                        <a:t>Given </a:t>
                      </a:r>
                      <a:r>
                        <a:rPr lang="en-US" sz="1700" b="0" i="0" u="none" strike="noStrike" noProof="0" dirty="0">
                          <a:solidFill>
                            <a:srgbClr val="000000"/>
                          </a:solidFill>
                          <a:latin typeface="Calibri"/>
                        </a:rPr>
                        <a:t>I'm on the "Face Recognition" </a:t>
                      </a:r>
                      <a:r>
                        <a:rPr lang="en-US" sz="1700" b="0" i="0" u="none" strike="noStrike" noProof="0">
                          <a:solidFill>
                            <a:srgbClr val="000000"/>
                          </a:solidFill>
                          <a:latin typeface="Calibri"/>
                        </a:rPr>
                        <a:t>Page</a:t>
                      </a:r>
                    </a:p>
                    <a:p>
                      <a:pPr lvl="0">
                        <a:buNone/>
                      </a:pPr>
                      <a:r>
                        <a:rPr lang="en-US" sz="1700" b="1" i="0" u="none" strike="noStrike" noProof="0" dirty="0">
                          <a:solidFill>
                            <a:srgbClr val="000000"/>
                          </a:solidFill>
                          <a:latin typeface="Calibri"/>
                        </a:rPr>
                        <a:t>When </a:t>
                      </a:r>
                      <a:r>
                        <a:rPr lang="en-US" sz="1700" b="0" i="0" u="none" strike="noStrike" noProof="0">
                          <a:solidFill>
                            <a:srgbClr val="000000"/>
                          </a:solidFill>
                          <a:latin typeface="Calibri"/>
                        </a:rPr>
                        <a:t>I click on "Capture" Button</a:t>
                      </a:r>
                      <a:endParaRPr lang="en-US"/>
                    </a:p>
                    <a:p>
                      <a:pPr lvl="0">
                        <a:buNone/>
                      </a:pPr>
                      <a:r>
                        <a:rPr lang="en-US" sz="1700" b="1" i="0" u="none" strike="noStrike" noProof="0" dirty="0">
                          <a:solidFill>
                            <a:srgbClr val="000000"/>
                          </a:solidFill>
                          <a:latin typeface="Calibri"/>
                        </a:rPr>
                        <a:t>Then </a:t>
                      </a:r>
                      <a:r>
                        <a:rPr lang="en-US" sz="1700" b="0" i="0" u="none" strike="noStrike" noProof="0" dirty="0">
                          <a:solidFill>
                            <a:srgbClr val="000000"/>
                          </a:solidFill>
                          <a:latin typeface="Calibri"/>
                        </a:rPr>
                        <a:t>My picture should be clicked </a:t>
                      </a:r>
                    </a:p>
                    <a:p>
                      <a:pPr lvl="0">
                        <a:buNone/>
                      </a:pPr>
                      <a:r>
                        <a:rPr lang="en-US" sz="1700" b="1" i="0" u="none" strike="noStrike" noProof="0">
                          <a:solidFill>
                            <a:srgbClr val="000000"/>
                          </a:solidFill>
                          <a:latin typeface="Calibri"/>
                        </a:rPr>
                        <a:t>And</a:t>
                      </a:r>
                      <a:r>
                        <a:rPr lang="en-US" sz="1700" b="0" i="0" u="none" strike="noStrike" noProof="0" dirty="0">
                          <a:solidFill>
                            <a:srgbClr val="000000"/>
                          </a:solidFill>
                          <a:latin typeface="Calibri"/>
                        </a:rPr>
                        <a:t> "Retake" and "Verify" buttons should be visible</a:t>
                      </a:r>
                      <a:endParaRPr lang="en-US" dirty="0"/>
                    </a:p>
                    <a:p>
                      <a:pPr lvl="0">
                        <a:buNone/>
                      </a:pPr>
                      <a:r>
                        <a:rPr lang="en-US" sz="1700" b="1" i="0" u="none" strike="noStrike" noProof="0" dirty="0">
                          <a:solidFill>
                            <a:srgbClr val="000000"/>
                          </a:solidFill>
                          <a:latin typeface="Calibri"/>
                        </a:rPr>
                        <a:t>When </a:t>
                      </a:r>
                      <a:r>
                        <a:rPr lang="en-US" sz="1700" b="0" i="0" u="none" strike="noStrike" noProof="0">
                          <a:solidFill>
                            <a:srgbClr val="000000"/>
                          </a:solidFill>
                          <a:latin typeface="Calibri"/>
                        </a:rPr>
                        <a:t>I click on "Verify" button</a:t>
                      </a:r>
                    </a:p>
                    <a:p>
                      <a:pPr lvl="0">
                        <a:buNone/>
                      </a:pPr>
                      <a:r>
                        <a:rPr lang="en-US" sz="1700" b="1" i="0" u="none" strike="noStrike" noProof="0" dirty="0">
                          <a:solidFill>
                            <a:srgbClr val="000000"/>
                          </a:solidFill>
                          <a:latin typeface="Calibri"/>
                        </a:rPr>
                        <a:t>Then </a:t>
                      </a:r>
                      <a:r>
                        <a:rPr lang="en-US" sz="1700" b="0" i="0" u="none" strike="noStrike" noProof="0" dirty="0">
                          <a:solidFill>
                            <a:srgbClr val="000000"/>
                          </a:solidFill>
                          <a:latin typeface="Calibri"/>
                        </a:rPr>
                        <a:t>the image should be verified and </a:t>
                      </a:r>
                      <a:r>
                        <a:rPr lang="en-US" sz="1700" b="0" i="0" u="none" strike="noStrike" noProof="0">
                          <a:solidFill>
                            <a:srgbClr val="000000"/>
                          </a:solidFill>
                          <a:latin typeface="Calibri"/>
                        </a:rPr>
                        <a:t>result should be printed</a:t>
                      </a:r>
                    </a:p>
                  </a:txBody>
                  <a:tcPr marL="85140" marR="85140" marT="42570" marB="42570"/>
                </a:tc>
                <a:tc>
                  <a:txBody>
                    <a:bodyPr/>
                    <a:lstStyle/>
                    <a:p>
                      <a:pPr lvl="0">
                        <a:buNone/>
                      </a:pPr>
                      <a:r>
                        <a:rPr lang="en-US" sz="1700" b="1" i="0" u="none" strike="noStrike" noProof="0" dirty="0">
                          <a:solidFill>
                            <a:srgbClr val="000000"/>
                          </a:solidFill>
                          <a:latin typeface="Calibri"/>
                        </a:rPr>
                        <a:t>Accuracy: </a:t>
                      </a:r>
                      <a:r>
                        <a:rPr lang="en-US" sz="1700" b="0" i="0" u="none" strike="noStrike" noProof="0" dirty="0">
                          <a:solidFill>
                            <a:srgbClr val="000000"/>
                          </a:solidFill>
                          <a:latin typeface="Calibri"/>
                        </a:rPr>
                        <a:t>Face recognition should be accurate and work as expected</a:t>
                      </a:r>
                    </a:p>
                    <a:p>
                      <a:pPr lvl="0">
                        <a:buNone/>
                      </a:pPr>
                      <a:r>
                        <a:rPr lang="en-US" sz="1700" b="1" i="0" u="none" strike="noStrike" noProof="0" dirty="0">
                          <a:solidFill>
                            <a:srgbClr val="000000"/>
                          </a:solidFill>
                          <a:latin typeface="Calibri"/>
                        </a:rPr>
                        <a:t>User Interface: </a:t>
                      </a:r>
                      <a:r>
                        <a:rPr lang="en-US" sz="1700" b="0" i="0" u="none" strike="noStrike" noProof="0" dirty="0">
                          <a:solidFill>
                            <a:srgbClr val="000000"/>
                          </a:solidFill>
                          <a:latin typeface="Calibri"/>
                        </a:rPr>
                        <a:t>Result should be printed below the verify button</a:t>
                      </a:r>
                    </a:p>
                  </a:txBody>
                  <a:tcPr marL="85140" marR="85140" marT="42570" marB="42570"/>
                </a:tc>
                <a:extLst>
                  <a:ext uri="{0D108BD9-81ED-4DB2-BD59-A6C34878D82A}">
                    <a16:rowId xmlns:a16="http://schemas.microsoft.com/office/drawing/2014/main" val="159622320"/>
                  </a:ext>
                </a:extLst>
              </a:tr>
            </a:tbl>
          </a:graphicData>
        </a:graphic>
      </p:graphicFrame>
    </p:spTree>
    <p:extLst>
      <p:ext uri="{BB962C8B-B14F-4D97-AF65-F5344CB8AC3E}">
        <p14:creationId xmlns:p14="http://schemas.microsoft.com/office/powerpoint/2010/main" val="1932840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78F466-0EB3-650B-083F-00DAF97B9A14}"/>
              </a:ext>
            </a:extLst>
          </p:cNvPr>
          <p:cNvSpPr>
            <a:spLocks noGrp="1"/>
          </p:cNvSpPr>
          <p:nvPr>
            <p:ph type="title"/>
          </p:nvPr>
        </p:nvSpPr>
        <p:spPr>
          <a:xfrm>
            <a:off x="838200" y="1641752"/>
            <a:ext cx="4391024" cy="722425"/>
          </a:xfrm>
        </p:spPr>
        <p:txBody>
          <a:bodyPr anchor="t">
            <a:normAutofit/>
          </a:bodyPr>
          <a:lstStyle/>
          <a:p>
            <a:r>
              <a:rPr lang="en-GB" b="1" dirty="0">
                <a:solidFill>
                  <a:schemeClr val="bg1"/>
                </a:solidFill>
                <a:cs typeface="Calibri Light"/>
              </a:rPr>
              <a:t>Agenda</a:t>
            </a:r>
            <a:endParaRPr lang="en-GB" b="1">
              <a:solidFill>
                <a:schemeClr val="bg1"/>
              </a:solidFill>
              <a:cs typeface="Calibri Light"/>
            </a:endParaRPr>
          </a:p>
        </p:txBody>
      </p:sp>
      <p:sp>
        <p:nvSpPr>
          <p:cNvPr id="3" name="Content Placeholder 2">
            <a:extLst>
              <a:ext uri="{FF2B5EF4-FFF2-40B4-BE49-F238E27FC236}">
                <a16:creationId xmlns:a16="http://schemas.microsoft.com/office/drawing/2014/main" id="{50ACBEAE-1E30-246D-82B3-BA8C4A4EE05D}"/>
              </a:ext>
            </a:extLst>
          </p:cNvPr>
          <p:cNvSpPr>
            <a:spLocks noGrp="1"/>
          </p:cNvSpPr>
          <p:nvPr>
            <p:ph idx="1"/>
          </p:nvPr>
        </p:nvSpPr>
        <p:spPr>
          <a:xfrm>
            <a:off x="838200" y="3146400"/>
            <a:ext cx="4391024" cy="2862288"/>
          </a:xfrm>
        </p:spPr>
        <p:txBody>
          <a:bodyPr vert="horz" lIns="91440" tIns="45720" rIns="91440" bIns="45720" rtlCol="0" anchor="t">
            <a:normAutofit/>
          </a:bodyPr>
          <a:lstStyle/>
          <a:p>
            <a:pPr marL="514350" indent="-514350">
              <a:buAutoNum type="arabicPeriod"/>
            </a:pPr>
            <a:r>
              <a:rPr lang="en-GB" sz="2200" dirty="0">
                <a:solidFill>
                  <a:schemeClr val="accent2"/>
                </a:solidFill>
                <a:cs typeface="Calibri"/>
              </a:rPr>
              <a:t>Problem description</a:t>
            </a:r>
          </a:p>
          <a:p>
            <a:pPr marL="514350" indent="-514350">
              <a:buAutoNum type="arabicPeriod"/>
            </a:pPr>
            <a:r>
              <a:rPr lang="en-GB" sz="2200" dirty="0">
                <a:solidFill>
                  <a:schemeClr val="accent2"/>
                </a:solidFill>
                <a:cs typeface="Calibri"/>
              </a:rPr>
              <a:t>Acceptance Criteria</a:t>
            </a:r>
          </a:p>
          <a:p>
            <a:pPr marL="514350" indent="-514350">
              <a:buAutoNum type="arabicPeriod"/>
            </a:pPr>
            <a:r>
              <a:rPr lang="en-GB" sz="2200" dirty="0">
                <a:solidFill>
                  <a:schemeClr val="accent2"/>
                </a:solidFill>
                <a:cs typeface="Calibri"/>
              </a:rPr>
              <a:t>User Stories</a:t>
            </a:r>
          </a:p>
          <a:p>
            <a:pPr marL="514350" indent="-514350">
              <a:buAutoNum type="arabicPeriod"/>
            </a:pPr>
            <a:r>
              <a:rPr lang="en-GB" sz="2200" dirty="0">
                <a:solidFill>
                  <a:schemeClr val="accent2"/>
                </a:solidFill>
                <a:cs typeface="Calibri"/>
              </a:rPr>
              <a:t>Sprint 3 backlog and test cases</a:t>
            </a:r>
          </a:p>
          <a:p>
            <a:pPr marL="514350" indent="-514350">
              <a:buAutoNum type="arabicPeriod"/>
            </a:pPr>
            <a:r>
              <a:rPr lang="en-GB" sz="2200" dirty="0">
                <a:solidFill>
                  <a:schemeClr val="accent2"/>
                </a:solidFill>
                <a:cs typeface="Calibri"/>
              </a:rPr>
              <a:t>Team Metrics</a:t>
            </a:r>
          </a:p>
          <a:p>
            <a:pPr marL="514350" indent="-514350">
              <a:buAutoNum type="arabicPeriod"/>
            </a:pPr>
            <a:r>
              <a:rPr lang="en-GB" sz="2200" dirty="0">
                <a:solidFill>
                  <a:schemeClr val="accent2"/>
                </a:solidFill>
                <a:cs typeface="Calibri"/>
              </a:rPr>
              <a:t>Application Screenshots</a:t>
            </a:r>
          </a:p>
          <a:p>
            <a:pPr marL="514350" indent="-514350">
              <a:buAutoNum type="arabicPeriod"/>
            </a:pPr>
            <a:endParaRPr lang="en-GB" sz="2200" dirty="0">
              <a:solidFill>
                <a:schemeClr val="accent2"/>
              </a:solidFill>
              <a:cs typeface="Calibri"/>
            </a:endParaRPr>
          </a:p>
          <a:p>
            <a:pPr marL="514350" indent="-514350">
              <a:buAutoNum type="arabicPeriod"/>
            </a:pPr>
            <a:endParaRPr lang="en-GB" sz="2200" dirty="0">
              <a:solidFill>
                <a:schemeClr val="accent2"/>
              </a:solidFill>
              <a:cs typeface="Calibri"/>
            </a:endParaRPr>
          </a:p>
        </p:txBody>
      </p:sp>
      <p:pic>
        <p:nvPicPr>
          <p:cNvPr id="5" name="Picture 4" descr="White puzzle with one red piece">
            <a:extLst>
              <a:ext uri="{FF2B5EF4-FFF2-40B4-BE49-F238E27FC236}">
                <a16:creationId xmlns:a16="http://schemas.microsoft.com/office/drawing/2014/main" id="{588A3AF9-E5A5-82AE-BABB-EBC1873EF3B4}"/>
              </a:ext>
            </a:extLst>
          </p:cNvPr>
          <p:cNvPicPr>
            <a:picLocks noChangeAspect="1"/>
          </p:cNvPicPr>
          <p:nvPr/>
        </p:nvPicPr>
        <p:blipFill rotWithShape="1">
          <a:blip r:embed="rId2"/>
          <a:srcRect l="18925" r="17367" b="2"/>
          <a:stretch/>
        </p:blipFill>
        <p:spPr>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45" name="Group 37">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39" name="Freeform: Shape 38">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39">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94216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r>
              <a:rPr lang="en-US" sz="4400" b="1" dirty="0">
                <a:solidFill>
                  <a:srgbClr val="FFFFFF"/>
                </a:solidFill>
                <a:latin typeface="Calibri Light"/>
                <a:cs typeface="Calibri Light"/>
              </a:rPr>
              <a:t>Test Cases</a:t>
            </a:r>
            <a:endParaRPr lang="en-US" dirty="0"/>
          </a:p>
        </p:txBody>
      </p:sp>
      <p:graphicFrame>
        <p:nvGraphicFramePr>
          <p:cNvPr id="2" name="Table 2">
            <a:extLst>
              <a:ext uri="{FF2B5EF4-FFF2-40B4-BE49-F238E27FC236}">
                <a16:creationId xmlns:a16="http://schemas.microsoft.com/office/drawing/2014/main" id="{FDB4292A-CA2B-9CFC-7615-F6ABAF8FAEC4}"/>
              </a:ext>
            </a:extLst>
          </p:cNvPr>
          <p:cNvGraphicFramePr>
            <a:graphicFrameLocks noGrp="1"/>
          </p:cNvGraphicFramePr>
          <p:nvPr>
            <p:extLst>
              <p:ext uri="{D42A27DB-BD31-4B8C-83A1-F6EECF244321}">
                <p14:modId xmlns:p14="http://schemas.microsoft.com/office/powerpoint/2010/main" val="1325727379"/>
              </p:ext>
            </p:extLst>
          </p:nvPr>
        </p:nvGraphicFramePr>
        <p:xfrm>
          <a:off x="246845" y="1073239"/>
          <a:ext cx="11267767" cy="5211753"/>
        </p:xfrm>
        <a:graphic>
          <a:graphicData uri="http://schemas.openxmlformats.org/drawingml/2006/table">
            <a:tbl>
              <a:tblPr firstRow="1" bandRow="1">
                <a:tableStyleId>{5C22544A-7EE6-4342-B048-85BDC9FD1C3A}</a:tableStyleId>
              </a:tblPr>
              <a:tblGrid>
                <a:gridCol w="2361126">
                  <a:extLst>
                    <a:ext uri="{9D8B030D-6E8A-4147-A177-3AD203B41FA5}">
                      <a16:colId xmlns:a16="http://schemas.microsoft.com/office/drawing/2014/main" val="2579900725"/>
                    </a:ext>
                  </a:extLst>
                </a:gridCol>
                <a:gridCol w="3085563">
                  <a:extLst>
                    <a:ext uri="{9D8B030D-6E8A-4147-A177-3AD203B41FA5}">
                      <a16:colId xmlns:a16="http://schemas.microsoft.com/office/drawing/2014/main" val="3371830722"/>
                    </a:ext>
                  </a:extLst>
                </a:gridCol>
                <a:gridCol w="5821078">
                  <a:extLst>
                    <a:ext uri="{9D8B030D-6E8A-4147-A177-3AD203B41FA5}">
                      <a16:colId xmlns:a16="http://schemas.microsoft.com/office/drawing/2014/main" val="3532737520"/>
                    </a:ext>
                  </a:extLst>
                </a:gridCol>
              </a:tblGrid>
              <a:tr h="370839">
                <a:tc>
                  <a:txBody>
                    <a:bodyPr/>
                    <a:lstStyle/>
                    <a:p>
                      <a:r>
                        <a:rPr lang="en-GB" dirty="0"/>
                        <a:t>Unit to test</a:t>
                      </a:r>
                    </a:p>
                  </a:txBody>
                  <a:tcPr>
                    <a:solidFill>
                      <a:schemeClr val="accent4"/>
                    </a:solidFill>
                  </a:tcPr>
                </a:tc>
                <a:tc>
                  <a:txBody>
                    <a:bodyPr/>
                    <a:lstStyle/>
                    <a:p>
                      <a:r>
                        <a:rPr lang="en-GB" dirty="0"/>
                        <a:t>Scenario</a:t>
                      </a:r>
                    </a:p>
                  </a:txBody>
                  <a:tcPr>
                    <a:solidFill>
                      <a:schemeClr val="accent4"/>
                    </a:solidFill>
                  </a:tcPr>
                </a:tc>
                <a:tc>
                  <a:txBody>
                    <a:bodyPr/>
                    <a:lstStyle/>
                    <a:p>
                      <a:r>
                        <a:rPr lang="en-GB" dirty="0"/>
                        <a:t>Expected Result</a:t>
                      </a:r>
                    </a:p>
                  </a:txBody>
                  <a:tcPr>
                    <a:solidFill>
                      <a:schemeClr val="accent4"/>
                    </a:solidFill>
                  </a:tcPr>
                </a:tc>
                <a:extLst>
                  <a:ext uri="{0D108BD9-81ED-4DB2-BD59-A6C34878D82A}">
                    <a16:rowId xmlns:a16="http://schemas.microsoft.com/office/drawing/2014/main" val="3259590082"/>
                  </a:ext>
                </a:extLst>
              </a:tr>
              <a:tr h="370839">
                <a:tc>
                  <a:txBody>
                    <a:bodyPr/>
                    <a:lstStyle/>
                    <a:p>
                      <a:r>
                        <a:rPr lang="en-GB" dirty="0"/>
                        <a:t>Create Room</a:t>
                      </a:r>
                    </a:p>
                  </a:txBody>
                  <a:tcPr/>
                </a:tc>
                <a:tc>
                  <a:txBody>
                    <a:bodyPr/>
                    <a:lstStyle/>
                    <a:p>
                      <a:r>
                        <a:rPr lang="en-GB" dirty="0"/>
                        <a:t>Create room</a:t>
                      </a:r>
                    </a:p>
                  </a:txBody>
                  <a:tcPr/>
                </a:tc>
                <a:tc>
                  <a:txBody>
                    <a:bodyPr/>
                    <a:lstStyle/>
                    <a:p>
                      <a:r>
                        <a:rPr lang="en-GB" dirty="0"/>
                        <a:t>Room should be created and user should be redirected to Room page</a:t>
                      </a:r>
                    </a:p>
                  </a:txBody>
                  <a:tcPr/>
                </a:tc>
                <a:extLst>
                  <a:ext uri="{0D108BD9-81ED-4DB2-BD59-A6C34878D82A}">
                    <a16:rowId xmlns:a16="http://schemas.microsoft.com/office/drawing/2014/main" val="242645518"/>
                  </a:ext>
                </a:extLst>
              </a:tr>
              <a:tr h="898838">
                <a:tc>
                  <a:txBody>
                    <a:bodyPr/>
                    <a:lstStyle/>
                    <a:p>
                      <a:r>
                        <a:rPr lang="en-GB" dirty="0"/>
                        <a:t>Join Room</a:t>
                      </a:r>
                    </a:p>
                  </a:txBody>
                  <a:tcPr/>
                </a:tc>
                <a:tc>
                  <a:txBody>
                    <a:bodyPr/>
                    <a:lstStyle/>
                    <a:p>
                      <a:r>
                        <a:rPr lang="en-GB" dirty="0"/>
                        <a:t>Join Existing Room with users already joined</a:t>
                      </a:r>
                    </a:p>
                  </a:txBody>
                  <a:tcPr/>
                </a:tc>
                <a:tc>
                  <a:txBody>
                    <a:bodyPr/>
                    <a:lstStyle/>
                    <a:p>
                      <a:r>
                        <a:rPr lang="en-GB" dirty="0"/>
                        <a:t>User should be joined into the room and see other users in the room</a:t>
                      </a:r>
                    </a:p>
                  </a:txBody>
                  <a:tcPr/>
                </a:tc>
                <a:extLst>
                  <a:ext uri="{0D108BD9-81ED-4DB2-BD59-A6C34878D82A}">
                    <a16:rowId xmlns:a16="http://schemas.microsoft.com/office/drawing/2014/main" val="65089111"/>
                  </a:ext>
                </a:extLst>
              </a:tr>
              <a:tr h="370839">
                <a:tc>
                  <a:txBody>
                    <a:bodyPr/>
                    <a:lstStyle/>
                    <a:p>
                      <a:r>
                        <a:rPr lang="en-GB" dirty="0"/>
                        <a:t>Mic</a:t>
                      </a:r>
                    </a:p>
                  </a:txBody>
                  <a:tcPr/>
                </a:tc>
                <a:tc>
                  <a:txBody>
                    <a:bodyPr/>
                    <a:lstStyle/>
                    <a:p>
                      <a:r>
                        <a:rPr lang="en-GB" dirty="0"/>
                        <a:t>Mic enable and disable</a:t>
                      </a:r>
                    </a:p>
                  </a:txBody>
                  <a:tcPr/>
                </a:tc>
                <a:tc>
                  <a:txBody>
                    <a:bodyPr/>
                    <a:lstStyle/>
                    <a:p>
                      <a:r>
                        <a:rPr lang="en-GB" dirty="0"/>
                        <a:t>Mic should be enabled or disabled when user clicks on mic icon</a:t>
                      </a:r>
                    </a:p>
                  </a:txBody>
                  <a:tcPr/>
                </a:tc>
                <a:extLst>
                  <a:ext uri="{0D108BD9-81ED-4DB2-BD59-A6C34878D82A}">
                    <a16:rowId xmlns:a16="http://schemas.microsoft.com/office/drawing/2014/main" val="3382619901"/>
                  </a:ext>
                </a:extLst>
              </a:tr>
              <a:tr h="370839">
                <a:tc>
                  <a:txBody>
                    <a:bodyPr/>
                    <a:lstStyle/>
                    <a:p>
                      <a:r>
                        <a:rPr lang="en-GB" dirty="0"/>
                        <a:t>Video</a:t>
                      </a:r>
                    </a:p>
                  </a:txBody>
                  <a:tcPr/>
                </a:tc>
                <a:tc>
                  <a:txBody>
                    <a:bodyPr/>
                    <a:lstStyle/>
                    <a:p>
                      <a:r>
                        <a:rPr lang="en-GB" dirty="0"/>
                        <a:t>Video enable and disable</a:t>
                      </a:r>
                    </a:p>
                  </a:txBody>
                  <a:tcPr/>
                </a:tc>
                <a:tc>
                  <a:txBody>
                    <a:bodyPr/>
                    <a:lstStyle/>
                    <a:p>
                      <a:r>
                        <a:rPr lang="en-GB" dirty="0"/>
                        <a:t>Video should be enabled or disabled when user clicks on video icon</a:t>
                      </a:r>
                    </a:p>
                  </a:txBody>
                  <a:tcPr/>
                </a:tc>
                <a:extLst>
                  <a:ext uri="{0D108BD9-81ED-4DB2-BD59-A6C34878D82A}">
                    <a16:rowId xmlns:a16="http://schemas.microsoft.com/office/drawing/2014/main" val="2214524102"/>
                  </a:ext>
                </a:extLst>
              </a:tr>
              <a:tr h="370838">
                <a:tc>
                  <a:txBody>
                    <a:bodyPr/>
                    <a:lstStyle/>
                    <a:p>
                      <a:pPr lvl="0">
                        <a:buNone/>
                      </a:pPr>
                      <a:r>
                        <a:rPr lang="en-GB" dirty="0"/>
                        <a:t>Load testing</a:t>
                      </a:r>
                    </a:p>
                  </a:txBody>
                  <a:tcPr/>
                </a:tc>
                <a:tc>
                  <a:txBody>
                    <a:bodyPr/>
                    <a:lstStyle/>
                    <a:p>
                      <a:pPr lvl="0">
                        <a:buNone/>
                      </a:pPr>
                      <a:r>
                        <a:rPr lang="en-GB" dirty="0"/>
                        <a:t>User load testing with more than 10 users</a:t>
                      </a:r>
                    </a:p>
                  </a:txBody>
                  <a:tcPr/>
                </a:tc>
                <a:tc>
                  <a:txBody>
                    <a:bodyPr/>
                    <a:lstStyle/>
                    <a:p>
                      <a:pPr lvl="0">
                        <a:buNone/>
                      </a:pPr>
                      <a:r>
                        <a:rPr lang="en-GB" dirty="0"/>
                        <a:t>Join the same room with 10 users and test the performance</a:t>
                      </a:r>
                    </a:p>
                  </a:txBody>
                  <a:tcPr/>
                </a:tc>
                <a:extLst>
                  <a:ext uri="{0D108BD9-81ED-4DB2-BD59-A6C34878D82A}">
                    <a16:rowId xmlns:a16="http://schemas.microsoft.com/office/drawing/2014/main" val="3734468736"/>
                  </a:ext>
                </a:extLst>
              </a:tr>
              <a:tr h="370838">
                <a:tc>
                  <a:txBody>
                    <a:bodyPr/>
                    <a:lstStyle/>
                    <a:p>
                      <a:pPr lvl="0">
                        <a:buNone/>
                      </a:pPr>
                      <a:r>
                        <a:rPr lang="en-GB" dirty="0"/>
                        <a:t>Face Recognition</a:t>
                      </a:r>
                    </a:p>
                  </a:txBody>
                  <a:tcPr/>
                </a:tc>
                <a:tc>
                  <a:txBody>
                    <a:bodyPr/>
                    <a:lstStyle/>
                    <a:p>
                      <a:pPr lvl="0">
                        <a:buNone/>
                      </a:pPr>
                      <a:r>
                        <a:rPr lang="en-GB" dirty="0"/>
                        <a:t>Test face recognition model</a:t>
                      </a:r>
                    </a:p>
                  </a:txBody>
                  <a:tcPr/>
                </a:tc>
                <a:tc>
                  <a:txBody>
                    <a:bodyPr/>
                    <a:lstStyle/>
                    <a:p>
                      <a:pPr lvl="0">
                        <a:buNone/>
                      </a:pPr>
                      <a:r>
                        <a:rPr lang="en-GB" dirty="0"/>
                        <a:t>Verify model with test images from UI</a:t>
                      </a:r>
                    </a:p>
                  </a:txBody>
                  <a:tcPr/>
                </a:tc>
                <a:extLst>
                  <a:ext uri="{0D108BD9-81ED-4DB2-BD59-A6C34878D82A}">
                    <a16:rowId xmlns:a16="http://schemas.microsoft.com/office/drawing/2014/main" val="1654103029"/>
                  </a:ext>
                </a:extLst>
              </a:tr>
              <a:tr h="370838">
                <a:tc>
                  <a:txBody>
                    <a:bodyPr/>
                    <a:lstStyle/>
                    <a:p>
                      <a:pPr lvl="0">
                        <a:buNone/>
                      </a:pPr>
                      <a:r>
                        <a:rPr lang="en-GB" dirty="0"/>
                        <a:t>UI responsiveness</a:t>
                      </a:r>
                    </a:p>
                  </a:txBody>
                  <a:tcPr/>
                </a:tc>
                <a:tc>
                  <a:txBody>
                    <a:bodyPr/>
                    <a:lstStyle/>
                    <a:p>
                      <a:pPr lvl="0">
                        <a:buNone/>
                      </a:pPr>
                      <a:r>
                        <a:rPr lang="en-GB" dirty="0"/>
                        <a:t>Test user responsiveness</a:t>
                      </a:r>
                    </a:p>
                  </a:txBody>
                  <a:tcPr/>
                </a:tc>
                <a:tc>
                  <a:txBody>
                    <a:bodyPr/>
                    <a:lstStyle/>
                    <a:p>
                      <a:pPr lvl="0">
                        <a:buNone/>
                      </a:pPr>
                      <a:r>
                        <a:rPr lang="en-GB" dirty="0"/>
                        <a:t>UI should be interactive for all devices</a:t>
                      </a:r>
                    </a:p>
                  </a:txBody>
                  <a:tcPr/>
                </a:tc>
                <a:extLst>
                  <a:ext uri="{0D108BD9-81ED-4DB2-BD59-A6C34878D82A}">
                    <a16:rowId xmlns:a16="http://schemas.microsoft.com/office/drawing/2014/main" val="1802140229"/>
                  </a:ext>
                </a:extLst>
              </a:tr>
              <a:tr h="370838">
                <a:tc>
                  <a:txBody>
                    <a:bodyPr/>
                    <a:lstStyle/>
                    <a:p>
                      <a:pPr lvl="0">
                        <a:buNone/>
                      </a:pPr>
                      <a:r>
                        <a:rPr lang="en-GB" dirty="0"/>
                        <a:t>User session</a:t>
                      </a:r>
                    </a:p>
                  </a:txBody>
                  <a:tcPr/>
                </a:tc>
                <a:tc>
                  <a:txBody>
                    <a:bodyPr/>
                    <a:lstStyle/>
                    <a:p>
                      <a:pPr lvl="0">
                        <a:buNone/>
                      </a:pPr>
                      <a:r>
                        <a:rPr lang="en-GB" dirty="0"/>
                        <a:t>User name should be saved if user enters it once</a:t>
                      </a:r>
                    </a:p>
                  </a:txBody>
                  <a:tcPr/>
                </a:tc>
                <a:tc>
                  <a:txBody>
                    <a:bodyPr/>
                    <a:lstStyle/>
                    <a:p>
                      <a:pPr lvl="0">
                        <a:buNone/>
                      </a:pPr>
                      <a:r>
                        <a:rPr lang="en-GB" dirty="0"/>
                        <a:t>When username is entered while entering one room, name should be saved and should be auto filled next time</a:t>
                      </a:r>
                    </a:p>
                  </a:txBody>
                  <a:tcPr/>
                </a:tc>
                <a:extLst>
                  <a:ext uri="{0D108BD9-81ED-4DB2-BD59-A6C34878D82A}">
                    <a16:rowId xmlns:a16="http://schemas.microsoft.com/office/drawing/2014/main" val="2094349492"/>
                  </a:ext>
                </a:extLst>
              </a:tr>
            </a:tbl>
          </a:graphicData>
        </a:graphic>
      </p:graphicFrame>
    </p:spTree>
    <p:extLst>
      <p:ext uri="{BB962C8B-B14F-4D97-AF65-F5344CB8AC3E}">
        <p14:creationId xmlns:p14="http://schemas.microsoft.com/office/powerpoint/2010/main" val="4198443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r>
              <a:rPr lang="en-US" sz="4400" b="1" dirty="0">
                <a:solidFill>
                  <a:srgbClr val="FFFFFF"/>
                </a:solidFill>
                <a:latin typeface="Calibri Light"/>
                <a:cs typeface="Calibri Light"/>
              </a:rPr>
              <a:t>Product Backlog</a:t>
            </a:r>
            <a:endParaRPr lang="en-US" dirty="0"/>
          </a:p>
        </p:txBody>
      </p:sp>
      <p:graphicFrame>
        <p:nvGraphicFramePr>
          <p:cNvPr id="3" name="Table 2">
            <a:extLst>
              <a:ext uri="{FF2B5EF4-FFF2-40B4-BE49-F238E27FC236}">
                <a16:creationId xmlns:a16="http://schemas.microsoft.com/office/drawing/2014/main" id="{B7583CB9-57AE-3B97-39B5-202D9EEAFC56}"/>
              </a:ext>
            </a:extLst>
          </p:cNvPr>
          <p:cNvGraphicFramePr>
            <a:graphicFrameLocks noGrp="1"/>
          </p:cNvGraphicFramePr>
          <p:nvPr>
            <p:extLst>
              <p:ext uri="{D42A27DB-BD31-4B8C-83A1-F6EECF244321}">
                <p14:modId xmlns:p14="http://schemas.microsoft.com/office/powerpoint/2010/main" val="422543445"/>
              </p:ext>
            </p:extLst>
          </p:nvPr>
        </p:nvGraphicFramePr>
        <p:xfrm>
          <a:off x="279042" y="976647"/>
          <a:ext cx="11594107" cy="5416919"/>
        </p:xfrm>
        <a:graphic>
          <a:graphicData uri="http://schemas.openxmlformats.org/drawingml/2006/table">
            <a:tbl>
              <a:tblPr firstRow="1" bandRow="1">
                <a:tableStyleId>{5C22544A-7EE6-4342-B048-85BDC9FD1C3A}</a:tableStyleId>
              </a:tblPr>
              <a:tblGrid>
                <a:gridCol w="7796599">
                  <a:extLst>
                    <a:ext uri="{9D8B030D-6E8A-4147-A177-3AD203B41FA5}">
                      <a16:colId xmlns:a16="http://schemas.microsoft.com/office/drawing/2014/main" val="3569119114"/>
                    </a:ext>
                  </a:extLst>
                </a:gridCol>
                <a:gridCol w="1292965">
                  <a:extLst>
                    <a:ext uri="{9D8B030D-6E8A-4147-A177-3AD203B41FA5}">
                      <a16:colId xmlns:a16="http://schemas.microsoft.com/office/drawing/2014/main" val="551677145"/>
                    </a:ext>
                  </a:extLst>
                </a:gridCol>
                <a:gridCol w="1215386">
                  <a:extLst>
                    <a:ext uri="{9D8B030D-6E8A-4147-A177-3AD203B41FA5}">
                      <a16:colId xmlns:a16="http://schemas.microsoft.com/office/drawing/2014/main" val="1611821898"/>
                    </a:ext>
                  </a:extLst>
                </a:gridCol>
                <a:gridCol w="1289157">
                  <a:extLst>
                    <a:ext uri="{9D8B030D-6E8A-4147-A177-3AD203B41FA5}">
                      <a16:colId xmlns:a16="http://schemas.microsoft.com/office/drawing/2014/main" val="3030942357"/>
                    </a:ext>
                  </a:extLst>
                </a:gridCol>
              </a:tblGrid>
              <a:tr h="459329">
                <a:tc>
                  <a:txBody>
                    <a:bodyPr/>
                    <a:lstStyle/>
                    <a:p>
                      <a:r>
                        <a:rPr lang="en-GB" sz="1400" dirty="0"/>
                        <a:t>Summary</a:t>
                      </a:r>
                    </a:p>
                  </a:txBody>
                  <a:tcPr anchor="ctr">
                    <a:solidFill>
                      <a:schemeClr val="accent4"/>
                    </a:solidFill>
                  </a:tcPr>
                </a:tc>
                <a:tc>
                  <a:txBody>
                    <a:bodyPr/>
                    <a:lstStyle/>
                    <a:p>
                      <a:pPr lvl="0"/>
                      <a:r>
                        <a:rPr lang="en-GB" sz="1400" b="1" dirty="0"/>
                        <a:t>Issue key</a:t>
                      </a:r>
                    </a:p>
                  </a:txBody>
                  <a:tcPr anchor="ctr">
                    <a:solidFill>
                      <a:schemeClr val="accent4"/>
                    </a:solidFill>
                  </a:tcPr>
                </a:tc>
                <a:tc>
                  <a:txBody>
                    <a:bodyPr/>
                    <a:lstStyle/>
                    <a:p>
                      <a:r>
                        <a:rPr lang="en-GB" sz="1400" dirty="0"/>
                        <a:t>Status</a:t>
                      </a:r>
                    </a:p>
                  </a:txBody>
                  <a:tcPr anchor="ctr">
                    <a:solidFill>
                      <a:schemeClr val="accent4"/>
                    </a:solidFill>
                  </a:tcPr>
                </a:tc>
                <a:tc>
                  <a:txBody>
                    <a:bodyPr/>
                    <a:lstStyle/>
                    <a:p>
                      <a:r>
                        <a:rPr lang="en-GB" sz="1400" dirty="0"/>
                        <a:t>Priority</a:t>
                      </a:r>
                    </a:p>
                  </a:txBody>
                  <a:tcPr anchor="ctr">
                    <a:solidFill>
                      <a:schemeClr val="accent4"/>
                    </a:solidFill>
                  </a:tcPr>
                </a:tc>
                <a:extLst>
                  <a:ext uri="{0D108BD9-81ED-4DB2-BD59-A6C34878D82A}">
                    <a16:rowId xmlns:a16="http://schemas.microsoft.com/office/drawing/2014/main" val="1534916792"/>
                  </a:ext>
                </a:extLst>
              </a:tr>
              <a:tr h="538524">
                <a:tc>
                  <a:txBody>
                    <a:bodyPr/>
                    <a:lstStyle/>
                    <a:p>
                      <a:r>
                        <a:rPr lang="en-GB" sz="1400" dirty="0"/>
                        <a:t>Create UX &amp; UI screen for group calling</a:t>
                      </a:r>
                    </a:p>
                  </a:txBody>
                  <a:tcPr anchor="ctr"/>
                </a:tc>
                <a:tc>
                  <a:txBody>
                    <a:bodyPr/>
                    <a:lstStyle/>
                    <a:p>
                      <a:pPr lvl="0"/>
                      <a:r>
                        <a:rPr lang="en-GB" sz="1400" b="1" dirty="0"/>
                        <a:t>SIM-14</a:t>
                      </a:r>
                    </a:p>
                  </a:txBody>
                  <a:tcPr anchor="ctr"/>
                </a:tc>
                <a:tc>
                  <a:txBody>
                    <a:bodyPr/>
                    <a:lstStyle/>
                    <a:p>
                      <a:r>
                        <a:rPr lang="en-GB" sz="1400" dirty="0"/>
                        <a:t>Done</a:t>
                      </a:r>
                    </a:p>
                  </a:txBody>
                  <a:tcPr anchor="ctr"/>
                </a:tc>
                <a:tc>
                  <a:txBody>
                    <a:bodyPr/>
                    <a:lstStyle/>
                    <a:p>
                      <a:r>
                        <a:rPr lang="en-GB" sz="1400" dirty="0"/>
                        <a:t>Medium</a:t>
                      </a:r>
                    </a:p>
                  </a:txBody>
                  <a:tcPr anchor="ctr"/>
                </a:tc>
                <a:extLst>
                  <a:ext uri="{0D108BD9-81ED-4DB2-BD59-A6C34878D82A}">
                    <a16:rowId xmlns:a16="http://schemas.microsoft.com/office/drawing/2014/main" val="285554313"/>
                  </a:ext>
                </a:extLst>
              </a:tr>
              <a:tr h="395974">
                <a:tc>
                  <a:txBody>
                    <a:bodyPr/>
                    <a:lstStyle/>
                    <a:p>
                      <a:r>
                        <a:rPr lang="en-GB" sz="1400" dirty="0"/>
                        <a:t>Test the maximum users that can be connected to one group call using peer to peer architecture</a:t>
                      </a:r>
                    </a:p>
                  </a:txBody>
                  <a:tcPr anchor="ctr"/>
                </a:tc>
                <a:tc>
                  <a:txBody>
                    <a:bodyPr/>
                    <a:lstStyle/>
                    <a:p>
                      <a:pPr lvl="0"/>
                      <a:r>
                        <a:rPr lang="en-GB" sz="1400" b="1" dirty="0"/>
                        <a:t>SIM-15</a:t>
                      </a:r>
                    </a:p>
                  </a:txBody>
                  <a:tcPr anchor="ctr"/>
                </a:tc>
                <a:tc>
                  <a:txBody>
                    <a:bodyPr/>
                    <a:lstStyle/>
                    <a:p>
                      <a:r>
                        <a:rPr lang="en-GB" sz="1400" dirty="0"/>
                        <a:t>Done</a:t>
                      </a:r>
                    </a:p>
                  </a:txBody>
                  <a:tcPr anchor="ctr"/>
                </a:tc>
                <a:tc>
                  <a:txBody>
                    <a:bodyPr/>
                    <a:lstStyle/>
                    <a:p>
                      <a:r>
                        <a:rPr lang="en-GB" sz="1400" dirty="0"/>
                        <a:t>Medium</a:t>
                      </a:r>
                    </a:p>
                  </a:txBody>
                  <a:tcPr anchor="ctr"/>
                </a:tc>
                <a:extLst>
                  <a:ext uri="{0D108BD9-81ED-4DB2-BD59-A6C34878D82A}">
                    <a16:rowId xmlns:a16="http://schemas.microsoft.com/office/drawing/2014/main" val="3045954649"/>
                  </a:ext>
                </a:extLst>
              </a:tr>
              <a:tr h="395974">
                <a:tc>
                  <a:txBody>
                    <a:bodyPr/>
                    <a:lstStyle/>
                    <a:p>
                      <a:r>
                        <a:rPr lang="en-GB" sz="1400" dirty="0"/>
                        <a:t>Create Face recognition model using tensor flow </a:t>
                      </a:r>
                    </a:p>
                  </a:txBody>
                  <a:tcPr anchor="ctr"/>
                </a:tc>
                <a:tc>
                  <a:txBody>
                    <a:bodyPr/>
                    <a:lstStyle/>
                    <a:p>
                      <a:pPr lvl="0"/>
                      <a:r>
                        <a:rPr lang="en-GB" sz="1400" b="1" dirty="0"/>
                        <a:t>SIM-16</a:t>
                      </a:r>
                    </a:p>
                  </a:txBody>
                  <a:tcPr anchor="ctr"/>
                </a:tc>
                <a:tc>
                  <a:txBody>
                    <a:bodyPr/>
                    <a:lstStyle/>
                    <a:p>
                      <a:r>
                        <a:rPr lang="en-GB" sz="1400" dirty="0"/>
                        <a:t>Done</a:t>
                      </a:r>
                    </a:p>
                  </a:txBody>
                  <a:tcPr anchor="ctr"/>
                </a:tc>
                <a:tc>
                  <a:txBody>
                    <a:bodyPr/>
                    <a:lstStyle/>
                    <a:p>
                      <a:r>
                        <a:rPr lang="en-GB" sz="1400" dirty="0"/>
                        <a:t>Medium</a:t>
                      </a:r>
                    </a:p>
                  </a:txBody>
                  <a:tcPr anchor="ctr"/>
                </a:tc>
                <a:extLst>
                  <a:ext uri="{0D108BD9-81ED-4DB2-BD59-A6C34878D82A}">
                    <a16:rowId xmlns:a16="http://schemas.microsoft.com/office/drawing/2014/main" val="1286319896"/>
                  </a:ext>
                </a:extLst>
              </a:tr>
              <a:tr h="522685">
                <a:tc>
                  <a:txBody>
                    <a:bodyPr/>
                    <a:lstStyle/>
                    <a:p>
                      <a:r>
                        <a:rPr lang="en-GB" sz="1400" dirty="0"/>
                        <a:t>Analysis and implementation of facial recognition model using tensor flow</a:t>
                      </a:r>
                    </a:p>
                  </a:txBody>
                  <a:tcPr anchor="ctr"/>
                </a:tc>
                <a:tc>
                  <a:txBody>
                    <a:bodyPr/>
                    <a:lstStyle/>
                    <a:p>
                      <a:pPr lvl="0"/>
                      <a:r>
                        <a:rPr lang="en-GB" sz="1400" b="1" dirty="0"/>
                        <a:t>SIM-18</a:t>
                      </a:r>
                    </a:p>
                  </a:txBody>
                  <a:tcPr anchor="ctr"/>
                </a:tc>
                <a:tc>
                  <a:txBody>
                    <a:bodyPr/>
                    <a:lstStyle/>
                    <a:p>
                      <a:r>
                        <a:rPr lang="en-GB" sz="1400" dirty="0"/>
                        <a:t>Done</a:t>
                      </a:r>
                    </a:p>
                  </a:txBody>
                  <a:tcPr anchor="ctr"/>
                </a:tc>
                <a:tc>
                  <a:txBody>
                    <a:bodyPr/>
                    <a:lstStyle/>
                    <a:p>
                      <a:r>
                        <a:rPr lang="en-GB" sz="1400" dirty="0"/>
                        <a:t>Medium</a:t>
                      </a:r>
                    </a:p>
                  </a:txBody>
                  <a:tcPr anchor="ctr"/>
                </a:tc>
                <a:extLst>
                  <a:ext uri="{0D108BD9-81ED-4DB2-BD59-A6C34878D82A}">
                    <a16:rowId xmlns:a16="http://schemas.microsoft.com/office/drawing/2014/main" val="3079505823"/>
                  </a:ext>
                </a:extLst>
              </a:tr>
              <a:tr h="364296">
                <a:tc>
                  <a:txBody>
                    <a:bodyPr/>
                    <a:lstStyle/>
                    <a:p>
                      <a:r>
                        <a:rPr lang="en-GB" sz="1400" dirty="0"/>
                        <a:t>Connect to Agora RTC Server to enable group video calling</a:t>
                      </a:r>
                    </a:p>
                  </a:txBody>
                  <a:tcPr anchor="ctr"/>
                </a:tc>
                <a:tc>
                  <a:txBody>
                    <a:bodyPr/>
                    <a:lstStyle/>
                    <a:p>
                      <a:pPr lvl="0"/>
                      <a:r>
                        <a:rPr lang="en-GB" sz="1400" b="1" dirty="0"/>
                        <a:t>SIM-25</a:t>
                      </a:r>
                    </a:p>
                  </a:txBody>
                  <a:tcPr anchor="ctr"/>
                </a:tc>
                <a:tc>
                  <a:txBody>
                    <a:bodyPr/>
                    <a:lstStyle/>
                    <a:p>
                      <a:r>
                        <a:rPr lang="en-GB" sz="1400" dirty="0"/>
                        <a:t>Done</a:t>
                      </a:r>
                    </a:p>
                  </a:txBody>
                  <a:tcPr anchor="ctr"/>
                </a:tc>
                <a:tc>
                  <a:txBody>
                    <a:bodyPr/>
                    <a:lstStyle/>
                    <a:p>
                      <a:r>
                        <a:rPr lang="en-GB" sz="1400" dirty="0"/>
                        <a:t>Medium</a:t>
                      </a:r>
                    </a:p>
                  </a:txBody>
                  <a:tcPr anchor="ctr"/>
                </a:tc>
                <a:extLst>
                  <a:ext uri="{0D108BD9-81ED-4DB2-BD59-A6C34878D82A}">
                    <a16:rowId xmlns:a16="http://schemas.microsoft.com/office/drawing/2014/main" val="1460010108"/>
                  </a:ext>
                </a:extLst>
              </a:tr>
              <a:tr h="364296">
                <a:tc>
                  <a:txBody>
                    <a:bodyPr/>
                    <a:lstStyle/>
                    <a:p>
                      <a:r>
                        <a:rPr lang="en-GB" sz="1400" dirty="0"/>
                        <a:t>create tables and stored procedures to save and retrieve data</a:t>
                      </a:r>
                    </a:p>
                  </a:txBody>
                  <a:tcPr anchor="ctr"/>
                </a:tc>
                <a:tc>
                  <a:txBody>
                    <a:bodyPr/>
                    <a:lstStyle/>
                    <a:p>
                      <a:pPr lvl="0"/>
                      <a:r>
                        <a:rPr lang="en-GB" sz="1400" b="1" dirty="0"/>
                        <a:t>SIM-27</a:t>
                      </a:r>
                    </a:p>
                  </a:txBody>
                  <a:tcPr anchor="ctr"/>
                </a:tc>
                <a:tc>
                  <a:txBody>
                    <a:bodyPr/>
                    <a:lstStyle/>
                    <a:p>
                      <a:r>
                        <a:rPr lang="en-GB" sz="1400" dirty="0"/>
                        <a:t>In Progress</a:t>
                      </a:r>
                    </a:p>
                  </a:txBody>
                  <a:tcPr anchor="ctr"/>
                </a:tc>
                <a:tc>
                  <a:txBody>
                    <a:bodyPr/>
                    <a:lstStyle/>
                    <a:p>
                      <a:r>
                        <a:rPr lang="en-GB" sz="1400" dirty="0"/>
                        <a:t>Medium</a:t>
                      </a:r>
                    </a:p>
                  </a:txBody>
                  <a:tcPr anchor="ctr"/>
                </a:tc>
                <a:extLst>
                  <a:ext uri="{0D108BD9-81ED-4DB2-BD59-A6C34878D82A}">
                    <a16:rowId xmlns:a16="http://schemas.microsoft.com/office/drawing/2014/main" val="2080128795"/>
                  </a:ext>
                </a:extLst>
              </a:tr>
              <a:tr h="411812">
                <a:tc>
                  <a:txBody>
                    <a:bodyPr/>
                    <a:lstStyle/>
                    <a:p>
                      <a:r>
                        <a:rPr lang="en-GB" sz="1400" dirty="0" err="1"/>
                        <a:t>ux</a:t>
                      </a:r>
                      <a:r>
                        <a:rPr lang="en-GB" sz="1400" dirty="0"/>
                        <a:t> changes for better interactivity</a:t>
                      </a:r>
                    </a:p>
                  </a:txBody>
                  <a:tcPr anchor="ctr"/>
                </a:tc>
                <a:tc>
                  <a:txBody>
                    <a:bodyPr/>
                    <a:lstStyle/>
                    <a:p>
                      <a:pPr lvl="0"/>
                      <a:r>
                        <a:rPr lang="en-GB" sz="1400" b="1" dirty="0"/>
                        <a:t>SIM-31</a:t>
                      </a:r>
                    </a:p>
                  </a:txBody>
                  <a:tcPr anchor="ctr"/>
                </a:tc>
                <a:tc>
                  <a:txBody>
                    <a:bodyPr/>
                    <a:lstStyle/>
                    <a:p>
                      <a:r>
                        <a:rPr lang="en-GB" sz="1400" dirty="0"/>
                        <a:t>Done</a:t>
                      </a:r>
                    </a:p>
                  </a:txBody>
                  <a:tcPr anchor="ctr"/>
                </a:tc>
                <a:tc>
                  <a:txBody>
                    <a:bodyPr/>
                    <a:lstStyle/>
                    <a:p>
                      <a:r>
                        <a:rPr lang="en-GB" sz="1400" dirty="0"/>
                        <a:t>Medium</a:t>
                      </a:r>
                    </a:p>
                  </a:txBody>
                  <a:tcPr anchor="ctr"/>
                </a:tc>
                <a:extLst>
                  <a:ext uri="{0D108BD9-81ED-4DB2-BD59-A6C34878D82A}">
                    <a16:rowId xmlns:a16="http://schemas.microsoft.com/office/drawing/2014/main" val="1656589900"/>
                  </a:ext>
                </a:extLst>
              </a:tr>
              <a:tr h="364296">
                <a:tc>
                  <a:txBody>
                    <a:bodyPr/>
                    <a:lstStyle/>
                    <a:p>
                      <a:r>
                        <a:rPr lang="en-GB" sz="1400" dirty="0"/>
                        <a:t>Implement video conference </a:t>
                      </a:r>
                      <a:r>
                        <a:rPr lang="en-GB" sz="1400" dirty="0" err="1"/>
                        <a:t>ui</a:t>
                      </a:r>
                      <a:r>
                        <a:rPr lang="en-GB" sz="1400" dirty="0"/>
                        <a:t> using agora react component library</a:t>
                      </a:r>
                    </a:p>
                  </a:txBody>
                  <a:tcPr anchor="ctr"/>
                </a:tc>
                <a:tc>
                  <a:txBody>
                    <a:bodyPr/>
                    <a:lstStyle/>
                    <a:p>
                      <a:pPr lvl="0"/>
                      <a:r>
                        <a:rPr lang="en-GB" sz="1400" b="1" dirty="0"/>
                        <a:t>SIM-32</a:t>
                      </a:r>
                    </a:p>
                  </a:txBody>
                  <a:tcPr anchor="ctr"/>
                </a:tc>
                <a:tc>
                  <a:txBody>
                    <a:bodyPr/>
                    <a:lstStyle/>
                    <a:p>
                      <a:r>
                        <a:rPr lang="en-GB" sz="1400" dirty="0"/>
                        <a:t>Done</a:t>
                      </a:r>
                    </a:p>
                  </a:txBody>
                  <a:tcPr anchor="ctr"/>
                </a:tc>
                <a:tc>
                  <a:txBody>
                    <a:bodyPr/>
                    <a:lstStyle/>
                    <a:p>
                      <a:r>
                        <a:rPr lang="en-GB" sz="1400" dirty="0"/>
                        <a:t>Medium</a:t>
                      </a:r>
                    </a:p>
                  </a:txBody>
                  <a:tcPr anchor="ctr"/>
                </a:tc>
                <a:extLst>
                  <a:ext uri="{0D108BD9-81ED-4DB2-BD59-A6C34878D82A}">
                    <a16:rowId xmlns:a16="http://schemas.microsoft.com/office/drawing/2014/main" val="365347163"/>
                  </a:ext>
                </a:extLst>
              </a:tr>
              <a:tr h="395974">
                <a:tc>
                  <a:txBody>
                    <a:bodyPr/>
                    <a:lstStyle/>
                    <a:p>
                      <a:r>
                        <a:rPr lang="en-GB" sz="1400" dirty="0"/>
                        <a:t>Face recognition implementation using </a:t>
                      </a:r>
                      <a:r>
                        <a:rPr lang="en-GB" sz="1400" dirty="0" err="1"/>
                        <a:t>deepface</a:t>
                      </a:r>
                    </a:p>
                  </a:txBody>
                  <a:tcPr anchor="ctr"/>
                </a:tc>
                <a:tc>
                  <a:txBody>
                    <a:bodyPr/>
                    <a:lstStyle/>
                    <a:p>
                      <a:pPr lvl="0"/>
                      <a:r>
                        <a:rPr lang="en-GB" sz="1400" b="1" dirty="0"/>
                        <a:t>SIM-33</a:t>
                      </a:r>
                    </a:p>
                  </a:txBody>
                  <a:tcPr anchor="ctr"/>
                </a:tc>
                <a:tc>
                  <a:txBody>
                    <a:bodyPr/>
                    <a:lstStyle/>
                    <a:p>
                      <a:r>
                        <a:rPr lang="en-GB" sz="1400" dirty="0"/>
                        <a:t>Done</a:t>
                      </a:r>
                    </a:p>
                  </a:txBody>
                  <a:tcPr anchor="ctr"/>
                </a:tc>
                <a:tc>
                  <a:txBody>
                    <a:bodyPr/>
                    <a:lstStyle/>
                    <a:p>
                      <a:r>
                        <a:rPr lang="en-GB" sz="1400" dirty="0"/>
                        <a:t>Medium</a:t>
                      </a:r>
                    </a:p>
                  </a:txBody>
                  <a:tcPr anchor="ctr"/>
                </a:tc>
                <a:extLst>
                  <a:ext uri="{0D108BD9-81ED-4DB2-BD59-A6C34878D82A}">
                    <a16:rowId xmlns:a16="http://schemas.microsoft.com/office/drawing/2014/main" val="1787377661"/>
                  </a:ext>
                </a:extLst>
              </a:tr>
              <a:tr h="411812">
                <a:tc>
                  <a:txBody>
                    <a:bodyPr/>
                    <a:lstStyle/>
                    <a:p>
                      <a:r>
                        <a:rPr lang="en-GB" sz="1400" dirty="0"/>
                        <a:t>Research on </a:t>
                      </a:r>
                      <a:r>
                        <a:rPr lang="en-GB" sz="1400" dirty="0" err="1"/>
                        <a:t>deepface</a:t>
                      </a:r>
                    </a:p>
                  </a:txBody>
                  <a:tcPr anchor="ctr"/>
                </a:tc>
                <a:tc>
                  <a:txBody>
                    <a:bodyPr/>
                    <a:lstStyle/>
                    <a:p>
                      <a:pPr lvl="0"/>
                      <a:r>
                        <a:rPr lang="en-GB" sz="1400" b="1" dirty="0"/>
                        <a:t>SIM-34</a:t>
                      </a:r>
                    </a:p>
                  </a:txBody>
                  <a:tcPr anchor="ctr"/>
                </a:tc>
                <a:tc>
                  <a:txBody>
                    <a:bodyPr/>
                    <a:lstStyle/>
                    <a:p>
                      <a:r>
                        <a:rPr lang="en-GB" sz="1400" dirty="0"/>
                        <a:t>Done</a:t>
                      </a:r>
                    </a:p>
                  </a:txBody>
                  <a:tcPr anchor="ctr"/>
                </a:tc>
                <a:tc>
                  <a:txBody>
                    <a:bodyPr/>
                    <a:lstStyle/>
                    <a:p>
                      <a:r>
                        <a:rPr lang="en-GB" sz="1400" dirty="0"/>
                        <a:t>Medium</a:t>
                      </a:r>
                    </a:p>
                  </a:txBody>
                  <a:tcPr anchor="ctr"/>
                </a:tc>
                <a:extLst>
                  <a:ext uri="{0D108BD9-81ED-4DB2-BD59-A6C34878D82A}">
                    <a16:rowId xmlns:a16="http://schemas.microsoft.com/office/drawing/2014/main" val="3916923904"/>
                  </a:ext>
                </a:extLst>
              </a:tr>
              <a:tr h="364296">
                <a:tc>
                  <a:txBody>
                    <a:bodyPr/>
                    <a:lstStyle/>
                    <a:p>
                      <a:r>
                        <a:rPr lang="en-GB" sz="1400" dirty="0"/>
                        <a:t>Create a web </a:t>
                      </a:r>
                      <a:r>
                        <a:rPr lang="en-GB" sz="1400" dirty="0" err="1"/>
                        <a:t>api</a:t>
                      </a:r>
                      <a:r>
                        <a:rPr lang="en-GB" sz="1400" dirty="0"/>
                        <a:t> using flask to connect to face recognition code</a:t>
                      </a:r>
                    </a:p>
                  </a:txBody>
                  <a:tcPr anchor="ctr"/>
                </a:tc>
                <a:tc>
                  <a:txBody>
                    <a:bodyPr/>
                    <a:lstStyle/>
                    <a:p>
                      <a:pPr lvl="0"/>
                      <a:r>
                        <a:rPr lang="en-GB" sz="1400" b="1" dirty="0"/>
                        <a:t>SIM-35</a:t>
                      </a:r>
                    </a:p>
                  </a:txBody>
                  <a:tcPr anchor="ctr"/>
                </a:tc>
                <a:tc>
                  <a:txBody>
                    <a:bodyPr/>
                    <a:lstStyle/>
                    <a:p>
                      <a:r>
                        <a:rPr lang="en-GB" sz="1400" dirty="0"/>
                        <a:t>Done</a:t>
                      </a:r>
                    </a:p>
                  </a:txBody>
                  <a:tcPr anchor="ctr"/>
                </a:tc>
                <a:tc>
                  <a:txBody>
                    <a:bodyPr/>
                    <a:lstStyle/>
                    <a:p>
                      <a:r>
                        <a:rPr lang="en-GB" sz="1400" dirty="0"/>
                        <a:t>Medium</a:t>
                      </a:r>
                    </a:p>
                  </a:txBody>
                  <a:tcPr anchor="ctr"/>
                </a:tc>
                <a:extLst>
                  <a:ext uri="{0D108BD9-81ED-4DB2-BD59-A6C34878D82A}">
                    <a16:rowId xmlns:a16="http://schemas.microsoft.com/office/drawing/2014/main" val="2503810359"/>
                  </a:ext>
                </a:extLst>
              </a:tr>
              <a:tr h="427651">
                <a:tc>
                  <a:txBody>
                    <a:bodyPr/>
                    <a:lstStyle/>
                    <a:p>
                      <a:r>
                        <a:rPr lang="en-GB" sz="1400" dirty="0"/>
                        <a:t>Implement face recognition in </a:t>
                      </a:r>
                      <a:r>
                        <a:rPr lang="en-GB" sz="1400" dirty="0" err="1"/>
                        <a:t>ui</a:t>
                      </a:r>
                    </a:p>
                  </a:txBody>
                  <a:tcPr anchor="ctr"/>
                </a:tc>
                <a:tc>
                  <a:txBody>
                    <a:bodyPr/>
                    <a:lstStyle/>
                    <a:p>
                      <a:pPr lvl="0"/>
                      <a:r>
                        <a:rPr lang="en-GB" sz="1400" b="1" dirty="0"/>
                        <a:t>SIM-36</a:t>
                      </a:r>
                    </a:p>
                  </a:txBody>
                  <a:tcPr anchor="ctr"/>
                </a:tc>
                <a:tc>
                  <a:txBody>
                    <a:bodyPr/>
                    <a:lstStyle/>
                    <a:p>
                      <a:r>
                        <a:rPr lang="en-GB" sz="1400" dirty="0"/>
                        <a:t>Done</a:t>
                      </a:r>
                    </a:p>
                  </a:txBody>
                  <a:tcPr anchor="ctr"/>
                </a:tc>
                <a:tc>
                  <a:txBody>
                    <a:bodyPr/>
                    <a:lstStyle/>
                    <a:p>
                      <a:r>
                        <a:rPr lang="en-GB" sz="1400" dirty="0"/>
                        <a:t>Medium</a:t>
                      </a:r>
                    </a:p>
                  </a:txBody>
                  <a:tcPr anchor="ctr"/>
                </a:tc>
                <a:extLst>
                  <a:ext uri="{0D108BD9-81ED-4DB2-BD59-A6C34878D82A}">
                    <a16:rowId xmlns:a16="http://schemas.microsoft.com/office/drawing/2014/main" val="3472536556"/>
                  </a:ext>
                </a:extLst>
              </a:tr>
            </a:tbl>
          </a:graphicData>
        </a:graphic>
      </p:graphicFrame>
    </p:spTree>
    <p:extLst>
      <p:ext uri="{BB962C8B-B14F-4D97-AF65-F5344CB8AC3E}">
        <p14:creationId xmlns:p14="http://schemas.microsoft.com/office/powerpoint/2010/main" val="2824292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r>
              <a:rPr lang="en-US" sz="4400" b="1" dirty="0">
                <a:solidFill>
                  <a:srgbClr val="FFFFFF"/>
                </a:solidFill>
                <a:latin typeface="Calibri Light"/>
                <a:cs typeface="Calibri Light"/>
              </a:rPr>
              <a:t>Sprint Backlog</a:t>
            </a:r>
            <a:endParaRPr lang="en-US" dirty="0"/>
          </a:p>
        </p:txBody>
      </p:sp>
      <p:graphicFrame>
        <p:nvGraphicFramePr>
          <p:cNvPr id="5" name="Table 4">
            <a:extLst>
              <a:ext uri="{FF2B5EF4-FFF2-40B4-BE49-F238E27FC236}">
                <a16:creationId xmlns:a16="http://schemas.microsoft.com/office/drawing/2014/main" id="{137AC1CA-CDE7-C569-F650-2D8C621D55D0}"/>
              </a:ext>
            </a:extLst>
          </p:cNvPr>
          <p:cNvGraphicFramePr>
            <a:graphicFrameLocks noGrp="1"/>
          </p:cNvGraphicFramePr>
          <p:nvPr>
            <p:extLst>
              <p:ext uri="{D42A27DB-BD31-4B8C-83A1-F6EECF244321}">
                <p14:modId xmlns:p14="http://schemas.microsoft.com/office/powerpoint/2010/main" val="1657132774"/>
              </p:ext>
            </p:extLst>
          </p:nvPr>
        </p:nvGraphicFramePr>
        <p:xfrm>
          <a:off x="321972" y="944236"/>
          <a:ext cx="11346794" cy="5433270"/>
        </p:xfrm>
        <a:graphic>
          <a:graphicData uri="http://schemas.openxmlformats.org/drawingml/2006/table">
            <a:tbl>
              <a:tblPr firstRow="1" bandRow="1">
                <a:tableStyleId>{5C22544A-7EE6-4342-B048-85BDC9FD1C3A}</a:tableStyleId>
              </a:tblPr>
              <a:tblGrid>
                <a:gridCol w="8022730">
                  <a:extLst>
                    <a:ext uri="{9D8B030D-6E8A-4147-A177-3AD203B41FA5}">
                      <a16:colId xmlns:a16="http://schemas.microsoft.com/office/drawing/2014/main" val="3663511145"/>
                    </a:ext>
                  </a:extLst>
                </a:gridCol>
                <a:gridCol w="1574458">
                  <a:extLst>
                    <a:ext uri="{9D8B030D-6E8A-4147-A177-3AD203B41FA5}">
                      <a16:colId xmlns:a16="http://schemas.microsoft.com/office/drawing/2014/main" val="391512360"/>
                    </a:ext>
                  </a:extLst>
                </a:gridCol>
                <a:gridCol w="1749606">
                  <a:extLst>
                    <a:ext uri="{9D8B030D-6E8A-4147-A177-3AD203B41FA5}">
                      <a16:colId xmlns:a16="http://schemas.microsoft.com/office/drawing/2014/main" val="4125618855"/>
                    </a:ext>
                  </a:extLst>
                </a:gridCol>
              </a:tblGrid>
              <a:tr h="543327">
                <a:tc>
                  <a:txBody>
                    <a:bodyPr/>
                    <a:lstStyle/>
                    <a:p>
                      <a:r>
                        <a:rPr lang="en-GB" dirty="0"/>
                        <a:t>Summary</a:t>
                      </a:r>
                    </a:p>
                  </a:txBody>
                  <a:tcPr anchor="ctr">
                    <a:solidFill>
                      <a:schemeClr val="accent4"/>
                    </a:solidFill>
                  </a:tcPr>
                </a:tc>
                <a:tc>
                  <a:txBody>
                    <a:bodyPr/>
                    <a:lstStyle/>
                    <a:p>
                      <a:r>
                        <a:rPr lang="en-GB" dirty="0"/>
                        <a:t>Issue key</a:t>
                      </a:r>
                    </a:p>
                  </a:txBody>
                  <a:tcPr anchor="ctr">
                    <a:solidFill>
                      <a:schemeClr val="accent4"/>
                    </a:solidFill>
                  </a:tcPr>
                </a:tc>
                <a:tc>
                  <a:txBody>
                    <a:bodyPr/>
                    <a:lstStyle/>
                    <a:p>
                      <a:r>
                        <a:rPr lang="en-GB" dirty="0"/>
                        <a:t>Status</a:t>
                      </a:r>
                    </a:p>
                  </a:txBody>
                  <a:tcPr anchor="ctr">
                    <a:solidFill>
                      <a:schemeClr val="accent4"/>
                    </a:solidFill>
                  </a:tcPr>
                </a:tc>
                <a:extLst>
                  <a:ext uri="{0D108BD9-81ED-4DB2-BD59-A6C34878D82A}">
                    <a16:rowId xmlns:a16="http://schemas.microsoft.com/office/drawing/2014/main" val="3643774901"/>
                  </a:ext>
                </a:extLst>
              </a:tr>
              <a:tr h="543327">
                <a:tc>
                  <a:txBody>
                    <a:bodyPr/>
                    <a:lstStyle/>
                    <a:p>
                      <a:r>
                        <a:rPr lang="en-GB" dirty="0"/>
                        <a:t>Implement UI to mark attendance</a:t>
                      </a:r>
                    </a:p>
                  </a:txBody>
                  <a:tcPr anchor="ctr"/>
                </a:tc>
                <a:tc>
                  <a:txBody>
                    <a:bodyPr/>
                    <a:lstStyle/>
                    <a:p>
                      <a:r>
                        <a:rPr lang="en-GB" dirty="0"/>
                        <a:t>SIM-17</a:t>
                      </a:r>
                    </a:p>
                  </a:txBody>
                  <a:tcPr anchor="ctr"/>
                </a:tc>
                <a:tc>
                  <a:txBody>
                    <a:bodyPr/>
                    <a:lstStyle/>
                    <a:p>
                      <a:r>
                        <a:rPr lang="en-GB" dirty="0"/>
                        <a:t>To Do</a:t>
                      </a:r>
                    </a:p>
                  </a:txBody>
                  <a:tcPr anchor="ctr"/>
                </a:tc>
                <a:extLst>
                  <a:ext uri="{0D108BD9-81ED-4DB2-BD59-A6C34878D82A}">
                    <a16:rowId xmlns:a16="http://schemas.microsoft.com/office/drawing/2014/main" val="2147008460"/>
                  </a:ext>
                </a:extLst>
              </a:tr>
              <a:tr h="543327">
                <a:tc>
                  <a:txBody>
                    <a:bodyPr/>
                    <a:lstStyle/>
                    <a:p>
                      <a:r>
                        <a:rPr lang="en-GB" dirty="0"/>
                        <a:t>Test facial recognition model</a:t>
                      </a:r>
                    </a:p>
                  </a:txBody>
                  <a:tcPr anchor="ctr"/>
                </a:tc>
                <a:tc>
                  <a:txBody>
                    <a:bodyPr/>
                    <a:lstStyle/>
                    <a:p>
                      <a:r>
                        <a:rPr lang="en-GB" dirty="0"/>
                        <a:t>SIM-19</a:t>
                      </a:r>
                    </a:p>
                  </a:txBody>
                  <a:tcPr anchor="ctr"/>
                </a:tc>
                <a:tc>
                  <a:txBody>
                    <a:bodyPr/>
                    <a:lstStyle/>
                    <a:p>
                      <a:r>
                        <a:rPr lang="en-GB" dirty="0"/>
                        <a:t>In Progress</a:t>
                      </a:r>
                    </a:p>
                  </a:txBody>
                  <a:tcPr anchor="ctr"/>
                </a:tc>
                <a:extLst>
                  <a:ext uri="{0D108BD9-81ED-4DB2-BD59-A6C34878D82A}">
                    <a16:rowId xmlns:a16="http://schemas.microsoft.com/office/drawing/2014/main" val="1363372271"/>
                  </a:ext>
                </a:extLst>
              </a:tr>
              <a:tr h="543327">
                <a:tc>
                  <a:txBody>
                    <a:bodyPr/>
                    <a:lstStyle/>
                    <a:p>
                      <a:r>
                        <a:rPr lang="en-GB" dirty="0"/>
                        <a:t>Enable attendance marking feature to room owners</a:t>
                      </a:r>
                    </a:p>
                  </a:txBody>
                  <a:tcPr anchor="ctr"/>
                </a:tc>
                <a:tc>
                  <a:txBody>
                    <a:bodyPr/>
                    <a:lstStyle/>
                    <a:p>
                      <a:r>
                        <a:rPr lang="en-GB" dirty="0"/>
                        <a:t>SIM-20</a:t>
                      </a:r>
                    </a:p>
                  </a:txBody>
                  <a:tcPr anchor="ctr"/>
                </a:tc>
                <a:tc>
                  <a:txBody>
                    <a:bodyPr/>
                    <a:lstStyle/>
                    <a:p>
                      <a:r>
                        <a:rPr lang="en-GB" dirty="0"/>
                        <a:t>To Do</a:t>
                      </a:r>
                    </a:p>
                  </a:txBody>
                  <a:tcPr anchor="ctr"/>
                </a:tc>
                <a:extLst>
                  <a:ext uri="{0D108BD9-81ED-4DB2-BD59-A6C34878D82A}">
                    <a16:rowId xmlns:a16="http://schemas.microsoft.com/office/drawing/2014/main" val="1921974680"/>
                  </a:ext>
                </a:extLst>
              </a:tr>
              <a:tr h="543327">
                <a:tc>
                  <a:txBody>
                    <a:bodyPr/>
                    <a:lstStyle/>
                    <a:p>
                      <a:r>
                        <a:rPr lang="en-GB" dirty="0"/>
                        <a:t>Enable screen sharing feature</a:t>
                      </a:r>
                    </a:p>
                  </a:txBody>
                  <a:tcPr anchor="ctr"/>
                </a:tc>
                <a:tc>
                  <a:txBody>
                    <a:bodyPr/>
                    <a:lstStyle/>
                    <a:p>
                      <a:r>
                        <a:rPr lang="en-GB" dirty="0"/>
                        <a:t>SIM-21</a:t>
                      </a:r>
                    </a:p>
                  </a:txBody>
                  <a:tcPr anchor="ctr"/>
                </a:tc>
                <a:tc>
                  <a:txBody>
                    <a:bodyPr/>
                    <a:lstStyle/>
                    <a:p>
                      <a:r>
                        <a:rPr lang="en-GB" dirty="0"/>
                        <a:t>To Do</a:t>
                      </a:r>
                    </a:p>
                  </a:txBody>
                  <a:tcPr anchor="ctr"/>
                </a:tc>
                <a:extLst>
                  <a:ext uri="{0D108BD9-81ED-4DB2-BD59-A6C34878D82A}">
                    <a16:rowId xmlns:a16="http://schemas.microsoft.com/office/drawing/2014/main" val="3681124357"/>
                  </a:ext>
                </a:extLst>
              </a:tr>
              <a:tr h="543327">
                <a:tc>
                  <a:txBody>
                    <a:bodyPr/>
                    <a:lstStyle/>
                    <a:p>
                      <a:r>
                        <a:rPr lang="en-GB" dirty="0"/>
                        <a:t>Test whole application and implementation of auto attendance system</a:t>
                      </a:r>
                    </a:p>
                  </a:txBody>
                  <a:tcPr anchor="ctr"/>
                </a:tc>
                <a:tc>
                  <a:txBody>
                    <a:bodyPr/>
                    <a:lstStyle/>
                    <a:p>
                      <a:r>
                        <a:rPr lang="en-GB" dirty="0"/>
                        <a:t>SIM-22</a:t>
                      </a:r>
                    </a:p>
                  </a:txBody>
                  <a:tcPr anchor="ctr"/>
                </a:tc>
                <a:tc>
                  <a:txBody>
                    <a:bodyPr/>
                    <a:lstStyle/>
                    <a:p>
                      <a:r>
                        <a:rPr lang="en-GB" dirty="0"/>
                        <a:t>To Do</a:t>
                      </a:r>
                    </a:p>
                  </a:txBody>
                  <a:tcPr anchor="ctr"/>
                </a:tc>
                <a:extLst>
                  <a:ext uri="{0D108BD9-81ED-4DB2-BD59-A6C34878D82A}">
                    <a16:rowId xmlns:a16="http://schemas.microsoft.com/office/drawing/2014/main" val="4039874084"/>
                  </a:ext>
                </a:extLst>
              </a:tr>
              <a:tr h="543327">
                <a:tc>
                  <a:txBody>
                    <a:bodyPr/>
                    <a:lstStyle/>
                    <a:p>
                      <a:r>
                        <a:rPr lang="en-GB" dirty="0"/>
                        <a:t>create tables and stored procedures to save and retrieve data</a:t>
                      </a:r>
                    </a:p>
                  </a:txBody>
                  <a:tcPr anchor="ctr"/>
                </a:tc>
                <a:tc>
                  <a:txBody>
                    <a:bodyPr/>
                    <a:lstStyle/>
                    <a:p>
                      <a:r>
                        <a:rPr lang="en-GB" dirty="0"/>
                        <a:t>SIM-27</a:t>
                      </a:r>
                    </a:p>
                  </a:txBody>
                  <a:tcPr anchor="ctr"/>
                </a:tc>
                <a:tc>
                  <a:txBody>
                    <a:bodyPr/>
                    <a:lstStyle/>
                    <a:p>
                      <a:r>
                        <a:rPr lang="en-GB" dirty="0"/>
                        <a:t>In Progress</a:t>
                      </a:r>
                    </a:p>
                  </a:txBody>
                  <a:tcPr anchor="ctr"/>
                </a:tc>
                <a:extLst>
                  <a:ext uri="{0D108BD9-81ED-4DB2-BD59-A6C34878D82A}">
                    <a16:rowId xmlns:a16="http://schemas.microsoft.com/office/drawing/2014/main" val="3742006766"/>
                  </a:ext>
                </a:extLst>
              </a:tr>
              <a:tr h="543327">
                <a:tc>
                  <a:txBody>
                    <a:bodyPr/>
                    <a:lstStyle/>
                    <a:p>
                      <a:r>
                        <a:rPr lang="en-GB" dirty="0"/>
                        <a:t>Technical paper and documentation</a:t>
                      </a:r>
                    </a:p>
                  </a:txBody>
                  <a:tcPr anchor="ctr"/>
                </a:tc>
                <a:tc>
                  <a:txBody>
                    <a:bodyPr/>
                    <a:lstStyle/>
                    <a:p>
                      <a:r>
                        <a:rPr lang="en-GB" dirty="0"/>
                        <a:t>SIM-28</a:t>
                      </a:r>
                    </a:p>
                  </a:txBody>
                  <a:tcPr anchor="ctr"/>
                </a:tc>
                <a:tc>
                  <a:txBody>
                    <a:bodyPr/>
                    <a:lstStyle/>
                    <a:p>
                      <a:r>
                        <a:rPr lang="en-GB" dirty="0"/>
                        <a:t>To Do</a:t>
                      </a:r>
                    </a:p>
                  </a:txBody>
                  <a:tcPr anchor="ctr"/>
                </a:tc>
                <a:extLst>
                  <a:ext uri="{0D108BD9-81ED-4DB2-BD59-A6C34878D82A}">
                    <a16:rowId xmlns:a16="http://schemas.microsoft.com/office/drawing/2014/main" val="3754239036"/>
                  </a:ext>
                </a:extLst>
              </a:tr>
              <a:tr h="543327">
                <a:tc>
                  <a:txBody>
                    <a:bodyPr/>
                    <a:lstStyle/>
                    <a:p>
                      <a:r>
                        <a:rPr lang="en-GB" dirty="0"/>
                        <a:t>Deployment Procedure</a:t>
                      </a:r>
                    </a:p>
                  </a:txBody>
                  <a:tcPr anchor="ctr"/>
                </a:tc>
                <a:tc>
                  <a:txBody>
                    <a:bodyPr/>
                    <a:lstStyle/>
                    <a:p>
                      <a:r>
                        <a:rPr lang="en-GB" dirty="0"/>
                        <a:t>SIM-29</a:t>
                      </a:r>
                    </a:p>
                  </a:txBody>
                  <a:tcPr anchor="ctr"/>
                </a:tc>
                <a:tc>
                  <a:txBody>
                    <a:bodyPr/>
                    <a:lstStyle/>
                    <a:p>
                      <a:r>
                        <a:rPr lang="en-GB" dirty="0"/>
                        <a:t>To Do</a:t>
                      </a:r>
                    </a:p>
                  </a:txBody>
                  <a:tcPr anchor="ctr"/>
                </a:tc>
                <a:extLst>
                  <a:ext uri="{0D108BD9-81ED-4DB2-BD59-A6C34878D82A}">
                    <a16:rowId xmlns:a16="http://schemas.microsoft.com/office/drawing/2014/main" val="1032454594"/>
                  </a:ext>
                </a:extLst>
              </a:tr>
              <a:tr h="543327">
                <a:tc>
                  <a:txBody>
                    <a:bodyPr/>
                    <a:lstStyle/>
                    <a:p>
                      <a:r>
                        <a:rPr lang="en-GB" dirty="0"/>
                        <a:t>Test of whole application functionality</a:t>
                      </a:r>
                    </a:p>
                  </a:txBody>
                  <a:tcPr anchor="ctr"/>
                </a:tc>
                <a:tc>
                  <a:txBody>
                    <a:bodyPr/>
                    <a:lstStyle/>
                    <a:p>
                      <a:r>
                        <a:rPr lang="en-GB" dirty="0"/>
                        <a:t>SIM-30</a:t>
                      </a:r>
                    </a:p>
                  </a:txBody>
                  <a:tcPr anchor="ctr"/>
                </a:tc>
                <a:tc>
                  <a:txBody>
                    <a:bodyPr/>
                    <a:lstStyle/>
                    <a:p>
                      <a:r>
                        <a:rPr lang="en-GB" dirty="0"/>
                        <a:t>To Do</a:t>
                      </a:r>
                    </a:p>
                  </a:txBody>
                  <a:tcPr anchor="ctr"/>
                </a:tc>
                <a:extLst>
                  <a:ext uri="{0D108BD9-81ED-4DB2-BD59-A6C34878D82A}">
                    <a16:rowId xmlns:a16="http://schemas.microsoft.com/office/drawing/2014/main" val="1134132686"/>
                  </a:ext>
                </a:extLst>
              </a:tr>
            </a:tbl>
          </a:graphicData>
        </a:graphic>
      </p:graphicFrame>
    </p:spTree>
    <p:extLst>
      <p:ext uri="{BB962C8B-B14F-4D97-AF65-F5344CB8AC3E}">
        <p14:creationId xmlns:p14="http://schemas.microsoft.com/office/powerpoint/2010/main" val="712393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0" descr="Puzzle pieces">
            <a:extLst>
              <a:ext uri="{FF2B5EF4-FFF2-40B4-BE49-F238E27FC236}">
                <a16:creationId xmlns:a16="http://schemas.microsoft.com/office/drawing/2014/main" id="{35852EE9-19F6-D53F-5AB8-04879D5F1CFD}"/>
              </a:ext>
            </a:extLst>
          </p:cNvPr>
          <p:cNvPicPr>
            <a:picLocks noChangeAspect="1"/>
          </p:cNvPicPr>
          <p:nvPr/>
        </p:nvPicPr>
        <p:blipFill rotWithShape="1">
          <a:blip r:embed="rId2"/>
          <a:srcRect t="1175" r="17006" b="101"/>
          <a:stretch/>
        </p:blipFill>
        <p:spPr>
          <a:xfrm>
            <a:off x="4529470" y="5975"/>
            <a:ext cx="8661990" cy="6852024"/>
          </a:xfrm>
          <a:prstGeom prst="rect">
            <a:avLst/>
          </a:prstGeom>
          <a:solidFill>
            <a:schemeClr val="tx1"/>
          </a:solidFill>
        </p:spPr>
      </p:pic>
      <p:sp>
        <p:nvSpPr>
          <p:cNvPr id="72" name="Rectangle 7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98C36F5-56AD-DB45-B4E3-F68BED5EA952}"/>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a:latin typeface="+mj-lt"/>
                <a:ea typeface="+mj-ea"/>
                <a:cs typeface="+mj-cs"/>
              </a:rPr>
              <a:t>Retrospective</a:t>
            </a:r>
          </a:p>
        </p:txBody>
      </p:sp>
      <p:sp>
        <p:nvSpPr>
          <p:cNvPr id="74" name="Rectangle 7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5434D43-C481-7A80-E46E-DDDD9684989C}"/>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200" dirty="0"/>
              <a:t>What went well:</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dirty="0"/>
              <a:t>Team completed all the stories that were planned for the sprint and able to deliver work that met the requirements. Team successfully encountered unexpected challenges or obstacles during the sprint.</a:t>
            </a:r>
          </a:p>
          <a:p>
            <a:pPr indent="-228600">
              <a:lnSpc>
                <a:spcPct val="90000"/>
              </a:lnSpc>
              <a:spcAft>
                <a:spcPts val="600"/>
              </a:spcAft>
              <a:buFont typeface="Arial" panose="020B0604020202020204" pitchFamily="34" charset="0"/>
              <a:buChar char="•"/>
            </a:pPr>
            <a:endParaRPr lang="en-US" sz="1200" dirty="0"/>
          </a:p>
          <a:p>
            <a:pPr indent="-228600">
              <a:lnSpc>
                <a:spcPct val="90000"/>
              </a:lnSpc>
              <a:spcAft>
                <a:spcPts val="600"/>
              </a:spcAft>
              <a:buFont typeface="Arial" panose="020B0604020202020204" pitchFamily="34" charset="0"/>
              <a:buChar char="•"/>
            </a:pPr>
            <a:endParaRPr lang="en-US" sz="1200" dirty="0"/>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dirty="0"/>
              <a:t>What needs to improve:</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dirty="0"/>
              <a:t>Team needs to be effectively collaborated and communicate with each other to ensure that the work should on time.</a:t>
            </a:r>
          </a:p>
        </p:txBody>
      </p:sp>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endParaRPr lang="en-US" dirty="0"/>
          </a:p>
        </p:txBody>
      </p:sp>
    </p:spTree>
    <p:extLst>
      <p:ext uri="{BB962C8B-B14F-4D97-AF65-F5344CB8AC3E}">
        <p14:creationId xmlns:p14="http://schemas.microsoft.com/office/powerpoint/2010/main" val="339631891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F71DF4-8ACB-952B-9F24-0D5D526D9A69}"/>
              </a:ext>
            </a:extLst>
          </p:cNvPr>
          <p:cNvSpPr txBox="1"/>
          <p:nvPr/>
        </p:nvSpPr>
        <p:spPr>
          <a:xfrm>
            <a:off x="987689" y="3071183"/>
            <a:ext cx="9910296" cy="259002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000" b="1" kern="1200">
                <a:solidFill>
                  <a:schemeClr val="tx1"/>
                </a:solidFill>
                <a:latin typeface="+mj-lt"/>
                <a:ea typeface="+mj-ea"/>
                <a:cs typeface="+mj-cs"/>
              </a:rPr>
              <a:t>Metrics</a:t>
            </a:r>
            <a:endParaRPr lang="en-US" sz="8000" kern="1200">
              <a:solidFill>
                <a:schemeClr val="tx1"/>
              </a:solidFill>
              <a:latin typeface="+mj-lt"/>
              <a:ea typeface="+mj-ea"/>
              <a:cs typeface="+mj-cs"/>
            </a:endParaRPr>
          </a:p>
        </p:txBody>
      </p:sp>
      <p:sp>
        <p:nvSpPr>
          <p:cNvPr id="52" name="Rectangle 51">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34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3C647BE-DD6B-B9FC-276F-3CA4788EC3A2}"/>
              </a:ext>
            </a:extLst>
          </p:cNvPr>
          <p:cNvSpPr txBox="1"/>
          <p:nvPr/>
        </p:nvSpPr>
        <p:spPr>
          <a:xfrm>
            <a:off x="638882" y="639193"/>
            <a:ext cx="3571810" cy="3573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kern="1200" dirty="0">
                <a:solidFill>
                  <a:schemeClr val="bg1"/>
                </a:solidFill>
                <a:latin typeface="+mj-lt"/>
                <a:ea typeface="+mj-ea"/>
                <a:cs typeface="+mj-cs"/>
              </a:rPr>
              <a:t>Velocity Report</a:t>
            </a:r>
            <a:endParaRPr lang="en-US" sz="6600" kern="1200" dirty="0">
              <a:solidFill>
                <a:schemeClr val="bg1"/>
              </a:solidFill>
              <a:latin typeface="+mj-lt"/>
              <a:ea typeface="+mj-ea"/>
              <a:cs typeface="Calibri Light"/>
            </a:endParaRP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Chart, waterfall chart&#10;&#10;Description automatically generated">
            <a:extLst>
              <a:ext uri="{FF2B5EF4-FFF2-40B4-BE49-F238E27FC236}">
                <a16:creationId xmlns:a16="http://schemas.microsoft.com/office/drawing/2014/main" id="{C883BC99-17F4-69AE-23F1-BC3EE8AA8DE3}"/>
              </a:ext>
            </a:extLst>
          </p:cNvPr>
          <p:cNvPicPr>
            <a:picLocks noChangeAspect="1"/>
          </p:cNvPicPr>
          <p:nvPr/>
        </p:nvPicPr>
        <p:blipFill>
          <a:blip r:embed="rId2"/>
          <a:stretch>
            <a:fillRect/>
          </a:stretch>
        </p:blipFill>
        <p:spPr>
          <a:xfrm>
            <a:off x="3999620" y="1140224"/>
            <a:ext cx="7869292" cy="4195951"/>
          </a:xfrm>
          <a:prstGeom prst="rect">
            <a:avLst/>
          </a:prstGeom>
        </p:spPr>
      </p:pic>
    </p:spTree>
    <p:extLst>
      <p:ext uri="{BB962C8B-B14F-4D97-AF65-F5344CB8AC3E}">
        <p14:creationId xmlns:p14="http://schemas.microsoft.com/office/powerpoint/2010/main" val="4084783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3C647BE-DD6B-B9FC-276F-3CA4788EC3A2}"/>
              </a:ext>
            </a:extLst>
          </p:cNvPr>
          <p:cNvSpPr txBox="1"/>
          <p:nvPr/>
        </p:nvSpPr>
        <p:spPr>
          <a:xfrm>
            <a:off x="456432" y="639193"/>
            <a:ext cx="3732795" cy="3573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dirty="0">
                <a:solidFill>
                  <a:schemeClr val="bg1"/>
                </a:solidFill>
                <a:latin typeface="+mj-lt"/>
                <a:ea typeface="+mj-ea"/>
                <a:cs typeface="+mj-cs"/>
              </a:rPr>
              <a:t>Sprint Burndown Chart</a:t>
            </a:r>
            <a:endParaRPr lang="en-US" dirty="0">
              <a:solidFill>
                <a:schemeClr val="bg1"/>
              </a:solidFill>
              <a:ea typeface="+mj-ea"/>
            </a:endParaRP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line chart&#10;&#10;Description automatically generated">
            <a:extLst>
              <a:ext uri="{FF2B5EF4-FFF2-40B4-BE49-F238E27FC236}">
                <a16:creationId xmlns:a16="http://schemas.microsoft.com/office/drawing/2014/main" id="{43818E67-8CD8-786F-5E6C-0363C9B4E045}"/>
              </a:ext>
            </a:extLst>
          </p:cNvPr>
          <p:cNvPicPr>
            <a:picLocks noChangeAspect="1"/>
          </p:cNvPicPr>
          <p:nvPr/>
        </p:nvPicPr>
        <p:blipFill>
          <a:blip r:embed="rId2"/>
          <a:stretch>
            <a:fillRect/>
          </a:stretch>
        </p:blipFill>
        <p:spPr>
          <a:xfrm>
            <a:off x="4101921" y="1299889"/>
            <a:ext cx="7830355" cy="4247489"/>
          </a:xfrm>
          <a:prstGeom prst="rect">
            <a:avLst/>
          </a:prstGeom>
        </p:spPr>
      </p:pic>
    </p:spTree>
    <p:extLst>
      <p:ext uri="{BB962C8B-B14F-4D97-AF65-F5344CB8AC3E}">
        <p14:creationId xmlns:p14="http://schemas.microsoft.com/office/powerpoint/2010/main" val="1312486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3C647BE-DD6B-B9FC-276F-3CA4788EC3A2}"/>
              </a:ext>
            </a:extLst>
          </p:cNvPr>
          <p:cNvSpPr txBox="1"/>
          <p:nvPr/>
        </p:nvSpPr>
        <p:spPr>
          <a:xfrm>
            <a:off x="456432" y="639193"/>
            <a:ext cx="3732795" cy="3573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dirty="0">
                <a:solidFill>
                  <a:schemeClr val="bg1"/>
                </a:solidFill>
                <a:latin typeface="+mj-lt"/>
                <a:ea typeface="+mj-ea"/>
                <a:cs typeface="+mj-cs"/>
              </a:rPr>
              <a:t>Burnup Report</a:t>
            </a:r>
            <a:endParaRPr lang="en-US" dirty="0">
              <a:solidFill>
                <a:schemeClr val="bg1"/>
              </a:solidFill>
              <a:ea typeface="+mj-ea"/>
            </a:endParaRP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84601284-8320-6979-FB1D-06D08FD327AC}"/>
              </a:ext>
            </a:extLst>
          </p:cNvPr>
          <p:cNvPicPr>
            <a:picLocks noChangeAspect="1"/>
          </p:cNvPicPr>
          <p:nvPr/>
        </p:nvPicPr>
        <p:blipFill>
          <a:blip r:embed="rId2"/>
          <a:stretch>
            <a:fillRect/>
          </a:stretch>
        </p:blipFill>
        <p:spPr>
          <a:xfrm>
            <a:off x="3983865" y="1136687"/>
            <a:ext cx="8120129" cy="4724148"/>
          </a:xfrm>
          <a:prstGeom prst="rect">
            <a:avLst/>
          </a:prstGeom>
        </p:spPr>
      </p:pic>
    </p:spTree>
    <p:extLst>
      <p:ext uri="{BB962C8B-B14F-4D97-AF65-F5344CB8AC3E}">
        <p14:creationId xmlns:p14="http://schemas.microsoft.com/office/powerpoint/2010/main" val="3981378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One in a crowd">
            <a:extLst>
              <a:ext uri="{FF2B5EF4-FFF2-40B4-BE49-F238E27FC236}">
                <a16:creationId xmlns:a16="http://schemas.microsoft.com/office/drawing/2014/main" id="{431F95C9-7EFD-D0C2-3BC7-4B2AAA060C47}"/>
              </a:ext>
            </a:extLst>
          </p:cNvPr>
          <p:cNvPicPr>
            <a:picLocks noChangeAspect="1"/>
          </p:cNvPicPr>
          <p:nvPr/>
        </p:nvPicPr>
        <p:blipFill rotWithShape="1">
          <a:blip r:embed="rId2"/>
          <a:srcRect l="5200"/>
          <a:stretch/>
        </p:blipFill>
        <p:spPr>
          <a:xfrm>
            <a:off x="20" y="10"/>
            <a:ext cx="8668492" cy="6857990"/>
          </a:xfrm>
          <a:prstGeom prst="rect">
            <a:avLst/>
          </a:prstGeom>
        </p:spPr>
      </p:pic>
      <p:sp>
        <p:nvSpPr>
          <p:cNvPr id="33" name="Rectangle 32">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3C647BE-DD6B-B9FC-276F-3CA4788EC3A2}"/>
              </a:ext>
            </a:extLst>
          </p:cNvPr>
          <p:cNvSpPr txBox="1"/>
          <p:nvPr/>
        </p:nvSpPr>
        <p:spPr>
          <a:xfrm>
            <a:off x="7848600"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Group call </a:t>
            </a:r>
          </a:p>
        </p:txBody>
      </p:sp>
      <p:sp>
        <p:nvSpPr>
          <p:cNvPr id="35" name="Rectangle 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606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3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Picture 7" descr="A screen shot of a person's face&#10;&#10;Description automatically generated with low confidence">
            <a:extLst>
              <a:ext uri="{FF2B5EF4-FFF2-40B4-BE49-F238E27FC236}">
                <a16:creationId xmlns:a16="http://schemas.microsoft.com/office/drawing/2014/main" id="{AE2FB939-005E-C234-1B9F-82C788E81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161" y="578930"/>
            <a:ext cx="9159072" cy="5372981"/>
          </a:xfrm>
          <a:prstGeom prst="rect">
            <a:avLst/>
          </a:prstGeom>
        </p:spPr>
      </p:pic>
    </p:spTree>
    <p:extLst>
      <p:ext uri="{BB962C8B-B14F-4D97-AF65-F5344CB8AC3E}">
        <p14:creationId xmlns:p14="http://schemas.microsoft.com/office/powerpoint/2010/main" val="1279118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ight Triangle 50">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a:extLst>
              <a:ext uri="{FF2B5EF4-FFF2-40B4-BE49-F238E27FC236}">
                <a16:creationId xmlns:a16="http://schemas.microsoft.com/office/drawing/2014/main" id="{8BF614BA-302B-3CA5-4164-5B9F3A267079}"/>
              </a:ext>
            </a:extLst>
          </p:cNvPr>
          <p:cNvPicPr>
            <a:picLocks noChangeAspect="1"/>
          </p:cNvPicPr>
          <p:nvPr/>
        </p:nvPicPr>
        <p:blipFill>
          <a:blip r:embed="rId2"/>
          <a:stretch>
            <a:fillRect/>
          </a:stretch>
        </p:blipFill>
        <p:spPr>
          <a:xfrm>
            <a:off x="3331563" y="964337"/>
            <a:ext cx="1818791" cy="1853300"/>
          </a:xfrm>
          <a:prstGeom prst="rect">
            <a:avLst/>
          </a:prstGeom>
        </p:spPr>
      </p:pic>
      <p:pic>
        <p:nvPicPr>
          <p:cNvPr id="5" name="Picture 5">
            <a:extLst>
              <a:ext uri="{FF2B5EF4-FFF2-40B4-BE49-F238E27FC236}">
                <a16:creationId xmlns:a16="http://schemas.microsoft.com/office/drawing/2014/main" id="{C5A25FA0-D4FB-3C53-6922-4EF5D559420C}"/>
              </a:ext>
            </a:extLst>
          </p:cNvPr>
          <p:cNvPicPr>
            <a:picLocks noChangeAspect="1"/>
          </p:cNvPicPr>
          <p:nvPr/>
        </p:nvPicPr>
        <p:blipFill>
          <a:blip r:embed="rId3"/>
          <a:stretch>
            <a:fillRect/>
          </a:stretch>
        </p:blipFill>
        <p:spPr>
          <a:xfrm>
            <a:off x="5921077" y="930886"/>
            <a:ext cx="1703076" cy="1805093"/>
          </a:xfrm>
          <a:prstGeom prst="rect">
            <a:avLst/>
          </a:prstGeom>
        </p:spPr>
      </p:pic>
      <p:pic>
        <p:nvPicPr>
          <p:cNvPr id="6" name="Picture 6">
            <a:extLst>
              <a:ext uri="{FF2B5EF4-FFF2-40B4-BE49-F238E27FC236}">
                <a16:creationId xmlns:a16="http://schemas.microsoft.com/office/drawing/2014/main" id="{4D07A8DE-78E5-4858-97C5-3CC73123BF25}"/>
              </a:ext>
            </a:extLst>
          </p:cNvPr>
          <p:cNvPicPr>
            <a:picLocks noChangeAspect="1"/>
          </p:cNvPicPr>
          <p:nvPr/>
        </p:nvPicPr>
        <p:blipFill>
          <a:blip r:embed="rId4"/>
          <a:stretch>
            <a:fillRect/>
          </a:stretch>
        </p:blipFill>
        <p:spPr>
          <a:xfrm>
            <a:off x="8667060" y="870838"/>
            <a:ext cx="1789249" cy="1802038"/>
          </a:xfrm>
          <a:prstGeom prst="rect">
            <a:avLst/>
          </a:prstGeom>
        </p:spPr>
      </p:pic>
      <p:pic>
        <p:nvPicPr>
          <p:cNvPr id="9" name="Picture 9">
            <a:extLst>
              <a:ext uri="{FF2B5EF4-FFF2-40B4-BE49-F238E27FC236}">
                <a16:creationId xmlns:a16="http://schemas.microsoft.com/office/drawing/2014/main" id="{277FB4BB-702F-AF10-F44F-241BEB0F3C8F}"/>
              </a:ext>
            </a:extLst>
          </p:cNvPr>
          <p:cNvPicPr>
            <a:picLocks noChangeAspect="1"/>
          </p:cNvPicPr>
          <p:nvPr/>
        </p:nvPicPr>
        <p:blipFill>
          <a:blip r:embed="rId5"/>
          <a:stretch>
            <a:fillRect/>
          </a:stretch>
        </p:blipFill>
        <p:spPr>
          <a:xfrm>
            <a:off x="1111090" y="3774048"/>
            <a:ext cx="1790984" cy="1804913"/>
          </a:xfrm>
          <a:prstGeom prst="rect">
            <a:avLst/>
          </a:prstGeom>
        </p:spPr>
      </p:pic>
      <p:pic>
        <p:nvPicPr>
          <p:cNvPr id="17" name="Picture 18">
            <a:extLst>
              <a:ext uri="{FF2B5EF4-FFF2-40B4-BE49-F238E27FC236}">
                <a16:creationId xmlns:a16="http://schemas.microsoft.com/office/drawing/2014/main" id="{EB9F61C4-77D1-25BD-8FED-54F9C372D5C2}"/>
              </a:ext>
            </a:extLst>
          </p:cNvPr>
          <p:cNvPicPr>
            <a:picLocks noChangeAspect="1"/>
          </p:cNvPicPr>
          <p:nvPr/>
        </p:nvPicPr>
        <p:blipFill>
          <a:blip r:embed="rId6"/>
          <a:stretch>
            <a:fillRect/>
          </a:stretch>
        </p:blipFill>
        <p:spPr>
          <a:xfrm>
            <a:off x="5983899" y="3579538"/>
            <a:ext cx="1760282" cy="1815290"/>
          </a:xfrm>
          <a:prstGeom prst="rect">
            <a:avLst/>
          </a:prstGeom>
        </p:spPr>
      </p:pic>
      <p:pic>
        <p:nvPicPr>
          <p:cNvPr id="19" name="Picture 22" descr="A person posing in front of a building&#10;&#10;Description automatically generated">
            <a:extLst>
              <a:ext uri="{FF2B5EF4-FFF2-40B4-BE49-F238E27FC236}">
                <a16:creationId xmlns:a16="http://schemas.microsoft.com/office/drawing/2014/main" id="{259F513B-7F9C-0567-7486-118C0E0249F6}"/>
              </a:ext>
            </a:extLst>
          </p:cNvPr>
          <p:cNvPicPr>
            <a:picLocks noChangeAspect="1"/>
          </p:cNvPicPr>
          <p:nvPr/>
        </p:nvPicPr>
        <p:blipFill>
          <a:blip r:embed="rId7"/>
          <a:stretch>
            <a:fillRect/>
          </a:stretch>
        </p:blipFill>
        <p:spPr>
          <a:xfrm>
            <a:off x="3331563" y="3741298"/>
            <a:ext cx="1795996" cy="1756177"/>
          </a:xfrm>
          <a:prstGeom prst="rect">
            <a:avLst/>
          </a:prstGeom>
        </p:spPr>
      </p:pic>
      <p:sp>
        <p:nvSpPr>
          <p:cNvPr id="23" name="TextBox 22">
            <a:extLst>
              <a:ext uri="{FF2B5EF4-FFF2-40B4-BE49-F238E27FC236}">
                <a16:creationId xmlns:a16="http://schemas.microsoft.com/office/drawing/2014/main" id="{1F0A5D26-C434-7228-E29B-6FECF2FB9935}"/>
              </a:ext>
            </a:extLst>
          </p:cNvPr>
          <p:cNvSpPr txBox="1"/>
          <p:nvPr/>
        </p:nvSpPr>
        <p:spPr>
          <a:xfrm>
            <a:off x="673836" y="934730"/>
            <a:ext cx="257186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67512">
              <a:spcAft>
                <a:spcPts val="600"/>
              </a:spcAft>
            </a:pPr>
            <a:r>
              <a:rPr lang="en-GB" sz="4400" b="1" kern="1200" dirty="0">
                <a:solidFill>
                  <a:schemeClr val="bg1"/>
                </a:solidFill>
                <a:latin typeface="+mj-lt"/>
                <a:ea typeface="+mn-ea"/>
                <a:cs typeface="+mn-cs"/>
              </a:rPr>
              <a:t>TEAM MEMBERS</a:t>
            </a:r>
            <a:endParaRPr lang="en-GB" sz="4400" b="1">
              <a:solidFill>
                <a:schemeClr val="bg1"/>
              </a:solidFill>
              <a:latin typeface="+mj-lt"/>
              <a:cs typeface="Calibri Light"/>
            </a:endParaRPr>
          </a:p>
        </p:txBody>
      </p:sp>
      <p:sp>
        <p:nvSpPr>
          <p:cNvPr id="27" name="TextBox 1">
            <a:extLst>
              <a:ext uri="{FF2B5EF4-FFF2-40B4-BE49-F238E27FC236}">
                <a16:creationId xmlns:a16="http://schemas.microsoft.com/office/drawing/2014/main" id="{5980174E-F560-59C1-5AF9-52B78EFB342C}"/>
              </a:ext>
            </a:extLst>
          </p:cNvPr>
          <p:cNvSpPr txBox="1"/>
          <p:nvPr/>
        </p:nvSpPr>
        <p:spPr>
          <a:xfrm>
            <a:off x="3298833" y="2855253"/>
            <a:ext cx="1828726" cy="60016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Ajay Kumar</a:t>
            </a:r>
          </a:p>
          <a:p>
            <a:pPr algn="ctr" defTabSz="333756">
              <a:spcAft>
                <a:spcPts val="600"/>
              </a:spcAft>
            </a:pPr>
            <a:r>
              <a:rPr lang="en-US" sz="1400" kern="1200" dirty="0">
                <a:solidFill>
                  <a:srgbClr val="FFFFFF"/>
                </a:solidFill>
                <a:latin typeface="Calibri Light"/>
                <a:cs typeface="Calibri Light"/>
              </a:rPr>
              <a:t>Full Stack Developer</a:t>
            </a:r>
            <a:endParaRPr lang="en-US" sz="1400">
              <a:solidFill>
                <a:srgbClr val="FFFFFF"/>
              </a:solidFill>
              <a:latin typeface="Calibri Light"/>
              <a:cs typeface="Calibri Light"/>
            </a:endParaRPr>
          </a:p>
        </p:txBody>
      </p:sp>
      <p:sp>
        <p:nvSpPr>
          <p:cNvPr id="31" name="TextBox 1">
            <a:extLst>
              <a:ext uri="{FF2B5EF4-FFF2-40B4-BE49-F238E27FC236}">
                <a16:creationId xmlns:a16="http://schemas.microsoft.com/office/drawing/2014/main" id="{AEF3F1FC-6842-4245-3C28-DBF7C02B3E18}"/>
              </a:ext>
            </a:extLst>
          </p:cNvPr>
          <p:cNvSpPr txBox="1"/>
          <p:nvPr/>
        </p:nvSpPr>
        <p:spPr>
          <a:xfrm>
            <a:off x="5949841" y="2807198"/>
            <a:ext cx="1739800" cy="60016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Amarendra Reddy </a:t>
            </a:r>
          </a:p>
          <a:p>
            <a:pPr algn="ctr" defTabSz="333756">
              <a:spcAft>
                <a:spcPts val="600"/>
              </a:spcAft>
            </a:pPr>
            <a:r>
              <a:rPr lang="en-US" sz="1400" dirty="0">
                <a:solidFill>
                  <a:srgbClr val="FFFFFF"/>
                </a:solidFill>
                <a:latin typeface="Calibri Light"/>
                <a:cs typeface="Calibri Light"/>
              </a:rPr>
              <a:t> </a:t>
            </a:r>
            <a:r>
              <a:rPr lang="en-US" sz="1400" kern="1200" dirty="0">
                <a:solidFill>
                  <a:srgbClr val="FFFFFF"/>
                </a:solidFill>
                <a:latin typeface="Calibri Light"/>
                <a:cs typeface="Calibri Light"/>
              </a:rPr>
              <a:t>Developer</a:t>
            </a:r>
            <a:endParaRPr lang="en-US" sz="1400">
              <a:solidFill>
                <a:srgbClr val="FFFFFF"/>
              </a:solidFill>
              <a:latin typeface="Calibri Light"/>
              <a:cs typeface="Calibri Light"/>
            </a:endParaRPr>
          </a:p>
        </p:txBody>
      </p:sp>
      <p:sp>
        <p:nvSpPr>
          <p:cNvPr id="34" name="TextBox 1">
            <a:extLst>
              <a:ext uri="{FF2B5EF4-FFF2-40B4-BE49-F238E27FC236}">
                <a16:creationId xmlns:a16="http://schemas.microsoft.com/office/drawing/2014/main" id="{CB08C420-4D72-C711-EBFC-9E69DAF02471}"/>
              </a:ext>
            </a:extLst>
          </p:cNvPr>
          <p:cNvSpPr txBox="1"/>
          <p:nvPr/>
        </p:nvSpPr>
        <p:spPr>
          <a:xfrm>
            <a:off x="8667059" y="2817637"/>
            <a:ext cx="1789249" cy="81560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Pruthvi Raj Reddy</a:t>
            </a:r>
          </a:p>
          <a:p>
            <a:pPr algn="ctr" defTabSz="333756">
              <a:spcAft>
                <a:spcPts val="600"/>
              </a:spcAft>
            </a:pPr>
            <a:r>
              <a:rPr lang="en-US" sz="1400" kern="1200" dirty="0">
                <a:solidFill>
                  <a:srgbClr val="FFFFFF"/>
                </a:solidFill>
                <a:latin typeface="Calibri Light"/>
                <a:cs typeface="Calibri Light"/>
              </a:rPr>
              <a:t>Database Administrator</a:t>
            </a:r>
            <a:endParaRPr lang="en-US" sz="1400">
              <a:solidFill>
                <a:srgbClr val="FFFFFF"/>
              </a:solidFill>
              <a:latin typeface="Calibri Light"/>
              <a:cs typeface="Calibri Light"/>
            </a:endParaRPr>
          </a:p>
        </p:txBody>
      </p:sp>
      <p:sp>
        <p:nvSpPr>
          <p:cNvPr id="39" name="TextBox 1">
            <a:extLst>
              <a:ext uri="{FF2B5EF4-FFF2-40B4-BE49-F238E27FC236}">
                <a16:creationId xmlns:a16="http://schemas.microsoft.com/office/drawing/2014/main" id="{E801E41C-A6FF-87DA-0122-90B695CD82B3}"/>
              </a:ext>
            </a:extLst>
          </p:cNvPr>
          <p:cNvSpPr txBox="1"/>
          <p:nvPr/>
        </p:nvSpPr>
        <p:spPr>
          <a:xfrm>
            <a:off x="1111090" y="5613820"/>
            <a:ext cx="1790984" cy="60016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Mounik</a:t>
            </a:r>
            <a:endParaRPr lang="en-US" sz="1400" b="1" kern="1200">
              <a:solidFill>
                <a:srgbClr val="FFFFFF"/>
              </a:solidFill>
              <a:latin typeface="Calibri Light"/>
              <a:cs typeface="Calibri Light"/>
            </a:endParaRPr>
          </a:p>
          <a:p>
            <a:pPr algn="ctr" defTabSz="333756">
              <a:spcAft>
                <a:spcPts val="600"/>
              </a:spcAft>
            </a:pPr>
            <a:r>
              <a:rPr lang="en-US" sz="1400" kern="1200" dirty="0">
                <a:solidFill>
                  <a:srgbClr val="FFFFFF"/>
                </a:solidFill>
                <a:latin typeface="Calibri Light"/>
                <a:cs typeface="Calibri Light"/>
              </a:rPr>
              <a:t>Developer</a:t>
            </a:r>
            <a:endParaRPr lang="en-US" sz="1400">
              <a:solidFill>
                <a:srgbClr val="FFFFFF"/>
              </a:solidFill>
              <a:latin typeface="Calibri Light"/>
              <a:cs typeface="Calibri Light"/>
            </a:endParaRPr>
          </a:p>
        </p:txBody>
      </p:sp>
      <p:sp>
        <p:nvSpPr>
          <p:cNvPr id="40" name="TextBox 1">
            <a:extLst>
              <a:ext uri="{FF2B5EF4-FFF2-40B4-BE49-F238E27FC236}">
                <a16:creationId xmlns:a16="http://schemas.microsoft.com/office/drawing/2014/main" id="{02744F08-2013-CD10-9E3E-135407005CC6}"/>
              </a:ext>
            </a:extLst>
          </p:cNvPr>
          <p:cNvSpPr txBox="1"/>
          <p:nvPr/>
        </p:nvSpPr>
        <p:spPr>
          <a:xfrm>
            <a:off x="3298833" y="5564743"/>
            <a:ext cx="1828726" cy="60016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Sreeja Reddy</a:t>
            </a:r>
          </a:p>
          <a:p>
            <a:pPr algn="ctr" defTabSz="333756">
              <a:spcAft>
                <a:spcPts val="600"/>
              </a:spcAft>
            </a:pPr>
            <a:r>
              <a:rPr lang="en-US" sz="1400" kern="1200" dirty="0">
                <a:solidFill>
                  <a:srgbClr val="FFFFFF"/>
                </a:solidFill>
                <a:latin typeface="Calibri Light"/>
                <a:cs typeface="Calibri Light"/>
              </a:rPr>
              <a:t>Quality Analyst</a:t>
            </a:r>
            <a:endParaRPr lang="en-US" sz="1400">
              <a:solidFill>
                <a:srgbClr val="FFFFFF"/>
              </a:solidFill>
              <a:latin typeface="Calibri Light"/>
              <a:cs typeface="Calibri Light"/>
            </a:endParaRPr>
          </a:p>
        </p:txBody>
      </p:sp>
      <p:sp>
        <p:nvSpPr>
          <p:cNvPr id="42" name="TextBox 1">
            <a:extLst>
              <a:ext uri="{FF2B5EF4-FFF2-40B4-BE49-F238E27FC236}">
                <a16:creationId xmlns:a16="http://schemas.microsoft.com/office/drawing/2014/main" id="{A77F0475-0818-D73D-2782-C5A55158088A}"/>
              </a:ext>
            </a:extLst>
          </p:cNvPr>
          <p:cNvSpPr txBox="1"/>
          <p:nvPr/>
        </p:nvSpPr>
        <p:spPr>
          <a:xfrm>
            <a:off x="5953275" y="5561751"/>
            <a:ext cx="1782688" cy="60016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Ravi Teja Reddy</a:t>
            </a:r>
            <a:endParaRPr lang="en-US" sz="1400" b="1" kern="1200">
              <a:solidFill>
                <a:srgbClr val="FFFFFF"/>
              </a:solidFill>
              <a:latin typeface="Calibri Light"/>
              <a:cs typeface="Calibri Light"/>
            </a:endParaRPr>
          </a:p>
          <a:p>
            <a:pPr algn="ctr" defTabSz="333756">
              <a:spcAft>
                <a:spcPts val="600"/>
              </a:spcAft>
            </a:pPr>
            <a:r>
              <a:rPr lang="en-US" sz="1400" kern="1200" dirty="0">
                <a:solidFill>
                  <a:srgbClr val="FFFFFF"/>
                </a:solidFill>
                <a:latin typeface="Calibri Light"/>
                <a:cs typeface="Calibri Light"/>
              </a:rPr>
              <a:t>Developer</a:t>
            </a:r>
            <a:endParaRPr lang="en-US" sz="1400">
              <a:solidFill>
                <a:srgbClr val="FFFFFF"/>
              </a:solidFill>
              <a:latin typeface="Calibri Light"/>
              <a:cs typeface="Calibri Light"/>
            </a:endParaRPr>
          </a:p>
        </p:txBody>
      </p:sp>
    </p:spTree>
    <p:extLst>
      <p:ext uri="{BB962C8B-B14F-4D97-AF65-F5344CB8AC3E}">
        <p14:creationId xmlns:p14="http://schemas.microsoft.com/office/powerpoint/2010/main" val="1022527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338ADAD-EC29-063C-E7F8-EBA5BF54BAC3}"/>
              </a:ext>
            </a:extLst>
          </p:cNvPr>
          <p:cNvSpPr txBox="1"/>
          <p:nvPr/>
        </p:nvSpPr>
        <p:spPr>
          <a:xfrm>
            <a:off x="496825" y="1409960"/>
            <a:ext cx="5279408" cy="72757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a:lnSpc>
                <a:spcPct val="90000"/>
              </a:lnSpc>
              <a:spcBef>
                <a:spcPct val="0"/>
              </a:spcBef>
              <a:spcAft>
                <a:spcPts val="600"/>
              </a:spcAft>
            </a:pPr>
            <a:r>
              <a:rPr lang="en-US" sz="4400" b="1" kern="1200" dirty="0">
                <a:solidFill>
                  <a:schemeClr val="bg1"/>
                </a:solidFill>
                <a:latin typeface="+mj-lt"/>
                <a:ea typeface="+mj-ea"/>
                <a:cs typeface="+mj-cs"/>
              </a:rPr>
              <a:t>Mark Attendance/verify</a:t>
            </a:r>
          </a:p>
          <a:p>
            <a:pPr>
              <a:lnSpc>
                <a:spcPct val="90000"/>
              </a:lnSpc>
              <a:spcBef>
                <a:spcPct val="0"/>
              </a:spcBef>
              <a:spcAft>
                <a:spcPts val="600"/>
              </a:spcAft>
            </a:pPr>
            <a:endParaRPr lang="en-US" sz="4400" b="1" dirty="0">
              <a:solidFill>
                <a:schemeClr val="bg1"/>
              </a:solidFill>
              <a:latin typeface="+mj-lt"/>
              <a:ea typeface="+mj-ea"/>
              <a:cs typeface="Calibri Light"/>
            </a:endParaRPr>
          </a:p>
        </p:txBody>
      </p:sp>
      <p:grpSp>
        <p:nvGrpSpPr>
          <p:cNvPr id="86" name="Group 8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87" name="Rectangle 8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Rectangle 8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F57DFB-7E08-EE75-0E84-1FE08EB5DB45}"/>
              </a:ext>
            </a:extLst>
          </p:cNvPr>
          <p:cNvSpPr txBox="1"/>
          <p:nvPr/>
        </p:nvSpPr>
        <p:spPr>
          <a:xfrm>
            <a:off x="590719" y="2330505"/>
            <a:ext cx="5278066" cy="3979585"/>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indent="-228600">
              <a:lnSpc>
                <a:spcPct val="90000"/>
              </a:lnSpc>
              <a:spcAft>
                <a:spcPts val="600"/>
              </a:spcAft>
              <a:buFont typeface="Arial" panose="020B0604020202020204" pitchFamily="34" charset="0"/>
              <a:buChar char="•"/>
            </a:pPr>
            <a:r>
              <a:rPr lang="en-US" sz="1800" dirty="0">
                <a:solidFill>
                  <a:schemeClr val="bg1"/>
                </a:solidFill>
              </a:rPr>
              <a:t>This screen allows user to capture the photo and verify that it is the same user or not</a:t>
            </a:r>
            <a:endParaRPr lang="en-US" dirty="0">
              <a:solidFill>
                <a:schemeClr val="bg1"/>
              </a:solidFill>
              <a:cs typeface="Calibri"/>
            </a:endParaRPr>
          </a:p>
        </p:txBody>
      </p:sp>
      <p:sp>
        <p:nvSpPr>
          <p:cNvPr id="92" name="Rectangle 9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10;&#10;Description automatically generated">
            <a:extLst>
              <a:ext uri="{FF2B5EF4-FFF2-40B4-BE49-F238E27FC236}">
                <a16:creationId xmlns:a16="http://schemas.microsoft.com/office/drawing/2014/main" id="{CA9A7EDA-B2C1-B2E2-908E-8D17A1E57222}"/>
              </a:ext>
            </a:extLst>
          </p:cNvPr>
          <p:cNvPicPr>
            <a:picLocks noChangeAspect="1"/>
          </p:cNvPicPr>
          <p:nvPr/>
        </p:nvPicPr>
        <p:blipFill rotWithShape="1">
          <a:blip r:embed="rId2">
            <a:extLst>
              <a:ext uri="{28A0092B-C50C-407E-A947-70E740481C1C}">
                <a14:useLocalDpi xmlns:a14="http://schemas.microsoft.com/office/drawing/2010/main" val="0"/>
              </a:ext>
            </a:extLst>
          </a:blip>
          <a:srcRect r="4" b="390"/>
          <a:stretch/>
        </p:blipFill>
        <p:spPr>
          <a:xfrm>
            <a:off x="7083423" y="581892"/>
            <a:ext cx="4397433" cy="251875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D37A882E-B213-25FA-D840-0F4F012923EE}"/>
              </a:ext>
            </a:extLst>
          </p:cNvPr>
          <p:cNvPicPr>
            <a:picLocks noChangeAspect="1"/>
          </p:cNvPicPr>
          <p:nvPr/>
        </p:nvPicPr>
        <p:blipFill rotWithShape="1">
          <a:blip r:embed="rId3">
            <a:extLst>
              <a:ext uri="{28A0092B-C50C-407E-A947-70E740481C1C}">
                <a14:useLocalDpi xmlns:a14="http://schemas.microsoft.com/office/drawing/2010/main" val="0"/>
              </a:ext>
            </a:extLst>
          </a:blip>
          <a:srcRect l="91" r="1" b="1"/>
          <a:stretch/>
        </p:blipFill>
        <p:spPr>
          <a:xfrm>
            <a:off x="7083423" y="3707894"/>
            <a:ext cx="4395569" cy="2518756"/>
          </a:xfrm>
          <a:prstGeom prst="rect">
            <a:avLst/>
          </a:prstGeom>
        </p:spPr>
      </p:pic>
    </p:spTree>
    <p:extLst>
      <p:ext uri="{BB962C8B-B14F-4D97-AF65-F5344CB8AC3E}">
        <p14:creationId xmlns:p14="http://schemas.microsoft.com/office/powerpoint/2010/main" val="2559504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6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731CBE-C238-6203-AE22-BEEBCED0D815}"/>
              </a:ext>
            </a:extLst>
          </p:cNvPr>
          <p:cNvSpPr txBox="1"/>
          <p:nvPr/>
        </p:nvSpPr>
        <p:spPr>
          <a:xfrm>
            <a:off x="1524000" y="1293338"/>
            <a:ext cx="9144000" cy="327459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a:solidFill>
                  <a:schemeClr val="tx1"/>
                </a:solidFill>
                <a:latin typeface="+mj-lt"/>
                <a:ea typeface="+mj-ea"/>
                <a:cs typeface="+mj-cs"/>
              </a:rPr>
              <a:t>Thank You</a:t>
            </a:r>
          </a:p>
        </p:txBody>
      </p:sp>
      <p:cxnSp>
        <p:nvCxnSpPr>
          <p:cNvPr id="79" name="Straight Connector 7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02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13EFE-2A2E-6C20-3728-67B921E03417}"/>
              </a:ext>
            </a:extLst>
          </p:cNvPr>
          <p:cNvSpPr>
            <a:spLocks noGrp="1"/>
          </p:cNvSpPr>
          <p:nvPr>
            <p:ph type="title"/>
          </p:nvPr>
        </p:nvSpPr>
        <p:spPr>
          <a:xfrm>
            <a:off x="838200" y="365125"/>
            <a:ext cx="10515600" cy="1325563"/>
          </a:xfrm>
        </p:spPr>
        <p:txBody>
          <a:bodyPr>
            <a:normAutofit/>
          </a:bodyPr>
          <a:lstStyle/>
          <a:p>
            <a:r>
              <a:rPr lang="en-US" b="1" dirty="0">
                <a:solidFill>
                  <a:schemeClr val="bg1"/>
                </a:solidFill>
              </a:rPr>
              <a:t>Improvements from Professor’s feedback</a:t>
            </a:r>
            <a:endParaRPr lang="en-US" b="1">
              <a:solidFill>
                <a:schemeClr val="bg1"/>
              </a:solidFill>
              <a:cs typeface="Calibri Light"/>
            </a:endParaRPr>
          </a:p>
        </p:txBody>
      </p:sp>
      <p:sp>
        <p:nvSpPr>
          <p:cNvPr id="2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8737A3A2-6552-09A4-B96D-FBFBB79867CD}"/>
              </a:ext>
            </a:extLst>
          </p:cNvPr>
          <p:cNvGraphicFramePr>
            <a:graphicFrameLocks noGrp="1"/>
          </p:cNvGraphicFramePr>
          <p:nvPr>
            <p:ph idx="1"/>
            <p:extLst>
              <p:ext uri="{D42A27DB-BD31-4B8C-83A1-F6EECF244321}">
                <p14:modId xmlns:p14="http://schemas.microsoft.com/office/powerpoint/2010/main" val="187224079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27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ECA3F-CCC1-AC95-4981-F1AD7BBA1842}"/>
              </a:ext>
            </a:extLst>
          </p:cNvPr>
          <p:cNvSpPr>
            <a:spLocks noGrp="1"/>
          </p:cNvSpPr>
          <p:nvPr>
            <p:ph type="title"/>
          </p:nvPr>
        </p:nvSpPr>
        <p:spPr>
          <a:xfrm>
            <a:off x="838200" y="365125"/>
            <a:ext cx="10515600" cy="1325563"/>
          </a:xfrm>
        </p:spPr>
        <p:txBody>
          <a:bodyPr>
            <a:normAutofit/>
          </a:bodyPr>
          <a:lstStyle/>
          <a:p>
            <a:r>
              <a:rPr lang="en-US" b="1" dirty="0">
                <a:solidFill>
                  <a:schemeClr val="bg1"/>
                </a:solidFill>
              </a:rPr>
              <a:t>Project Description</a:t>
            </a:r>
            <a:endParaRPr lang="en-US" b="1">
              <a:solidFill>
                <a:schemeClr val="bg1"/>
              </a:solidFill>
              <a:cs typeface="Calibri Light"/>
            </a:endParaRPr>
          </a:p>
        </p:txBody>
      </p:sp>
      <p:sp>
        <p:nvSpPr>
          <p:cNvPr id="2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7A96F4-7C69-B20D-49D9-BB745ADCA589}"/>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buNone/>
            </a:pPr>
            <a:r>
              <a:rPr lang="en-US" dirty="0">
                <a:solidFill>
                  <a:schemeClr val="bg1"/>
                </a:solidFill>
                <a:latin typeface="Calibri"/>
                <a:cs typeface="Times New Roman"/>
              </a:rPr>
              <a:t>Simply online is a web application that aims to simplify the process of online classes. This application allows lecturers to create virtual rooms and share the room id with their students for seamless connectivity. Using webRTC technology, simply online allows group video-sharing features and screen-sharing capabilities. This application allows lecturers to easily take attendance with just a click of a button. This platform automatically marks attendance, eliminating the need for manual tracking. Overall, simply online offers a comprehensive and user-friendly solution for educators and students to enhance their online learning experience</a:t>
            </a:r>
            <a:endParaRPr lang="en-US" dirty="0">
              <a:solidFill>
                <a:schemeClr val="bg1"/>
              </a:solidFill>
              <a:latin typeface="Calibri"/>
              <a:ea typeface="+mn-lt"/>
              <a:cs typeface="+mn-lt"/>
            </a:endParaRPr>
          </a:p>
        </p:txBody>
      </p:sp>
    </p:spTree>
    <p:extLst>
      <p:ext uri="{BB962C8B-B14F-4D97-AF65-F5344CB8AC3E}">
        <p14:creationId xmlns:p14="http://schemas.microsoft.com/office/powerpoint/2010/main" val="35586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7BE2-6B99-0528-9BF5-AAF34D10E941}"/>
              </a:ext>
            </a:extLst>
          </p:cNvPr>
          <p:cNvSpPr>
            <a:spLocks noGrp="1"/>
          </p:cNvSpPr>
          <p:nvPr>
            <p:ph type="title"/>
          </p:nvPr>
        </p:nvSpPr>
        <p:spPr>
          <a:xfrm>
            <a:off x="849760" y="114302"/>
            <a:ext cx="10427840" cy="1086056"/>
          </a:xfrm>
        </p:spPr>
        <p:txBody>
          <a:bodyPr/>
          <a:lstStyle/>
          <a:p>
            <a:r>
              <a:rPr lang="en-US" b="1" dirty="0">
                <a:solidFill>
                  <a:schemeClr val="bg1"/>
                </a:solidFill>
                <a:ea typeface="+mj-lt"/>
                <a:cs typeface="+mj-lt"/>
              </a:rPr>
              <a:t>Team Working Agreement</a:t>
            </a:r>
            <a:endParaRPr lang="en-GB" b="1">
              <a:solidFill>
                <a:schemeClr val="bg1"/>
              </a:solidFill>
              <a:ea typeface="+mj-lt"/>
              <a:cs typeface="+mj-lt"/>
            </a:endParaRPr>
          </a:p>
        </p:txBody>
      </p:sp>
      <p:sp>
        <p:nvSpPr>
          <p:cNvPr id="7" name="Content Placeholder 2">
            <a:extLst>
              <a:ext uri="{FF2B5EF4-FFF2-40B4-BE49-F238E27FC236}">
                <a16:creationId xmlns:a16="http://schemas.microsoft.com/office/drawing/2014/main" id="{888F7B3D-3926-5E8E-4CF6-71723F9E1D8D}"/>
              </a:ext>
            </a:extLst>
          </p:cNvPr>
          <p:cNvSpPr>
            <a:spLocks noGrp="1"/>
          </p:cNvSpPr>
          <p:nvPr/>
        </p:nvSpPr>
        <p:spPr>
          <a:xfrm>
            <a:off x="609781" y="1195355"/>
            <a:ext cx="4552892" cy="512022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800" b="1" dirty="0">
                <a:solidFill>
                  <a:schemeClr val="accent4"/>
                </a:solidFill>
                <a:latin typeface="Calibri Light"/>
                <a:cs typeface="Calibri"/>
              </a:rPr>
              <a:t>Participation</a:t>
            </a:r>
            <a:r>
              <a:rPr lang="en-US" sz="1400" dirty="0">
                <a:solidFill>
                  <a:schemeClr val="bg1"/>
                </a:solidFill>
                <a:latin typeface="Calibri Light"/>
                <a:cs typeface="Calibri"/>
              </a:rPr>
              <a:t>:</a:t>
            </a:r>
            <a:endParaRPr lang="en-US">
              <a:solidFill>
                <a:schemeClr val="bg1"/>
              </a:solidFill>
              <a:latin typeface="Calibri Light"/>
              <a:cs typeface="Calibri"/>
            </a:endParaRPr>
          </a:p>
          <a:p>
            <a:pPr marL="0" indent="0">
              <a:lnSpc>
                <a:spcPct val="100000"/>
              </a:lnSpc>
              <a:buNone/>
            </a:pPr>
            <a:r>
              <a:rPr lang="en-US" sz="1400" dirty="0">
                <a:solidFill>
                  <a:schemeClr val="bg1"/>
                </a:solidFill>
                <a:latin typeface="Calibri Light"/>
                <a:cs typeface="Calibri"/>
              </a:rPr>
              <a:t>All the team members are expected to involve in project discussions and attend the meetings promptly. Absence during multiple meetings will affect the team’s performance and efficiency. </a:t>
            </a:r>
          </a:p>
          <a:p>
            <a:pPr marL="0" indent="0">
              <a:lnSpc>
                <a:spcPct val="100000"/>
              </a:lnSpc>
              <a:buNone/>
            </a:pPr>
            <a:r>
              <a:rPr lang="en-US" sz="1400" dirty="0">
                <a:solidFill>
                  <a:schemeClr val="bg1"/>
                </a:solidFill>
                <a:latin typeface="Calibri Light"/>
                <a:cs typeface="Calibri"/>
              </a:rPr>
              <a:t>The team member can discuss beforehand with the team leader if he/she is going to miss the meeting or make it up for it before the next meeting is scheduled.</a:t>
            </a:r>
          </a:p>
          <a:p>
            <a:pPr marL="0" indent="0">
              <a:lnSpc>
                <a:spcPct val="100000"/>
              </a:lnSpc>
              <a:buNone/>
            </a:pPr>
            <a:r>
              <a:rPr lang="en-US" sz="1800" b="1" dirty="0">
                <a:solidFill>
                  <a:schemeClr val="accent4"/>
                </a:solidFill>
                <a:latin typeface="Calibri Light"/>
                <a:cs typeface="Calibri"/>
              </a:rPr>
              <a:t>Communication</a:t>
            </a:r>
            <a:r>
              <a:rPr lang="en-US" sz="1400" dirty="0">
                <a:solidFill>
                  <a:schemeClr val="bg1"/>
                </a:solidFill>
                <a:latin typeface="Calibri Light"/>
                <a:cs typeface="Calibri"/>
              </a:rPr>
              <a:t>:</a:t>
            </a:r>
          </a:p>
          <a:p>
            <a:pPr marL="0" indent="0">
              <a:lnSpc>
                <a:spcPct val="100000"/>
              </a:lnSpc>
              <a:buNone/>
            </a:pPr>
            <a:r>
              <a:rPr lang="en-US" sz="1400" dirty="0">
                <a:solidFill>
                  <a:schemeClr val="bg1"/>
                </a:solidFill>
                <a:latin typeface="Calibri Light"/>
                <a:cs typeface="Calibri"/>
              </a:rPr>
              <a:t>The team will communicate with each other using WhatsApp group and meetings will be scheduled on Zoom.</a:t>
            </a:r>
          </a:p>
          <a:p>
            <a:pPr marL="0" indent="0">
              <a:lnSpc>
                <a:spcPct val="100000"/>
              </a:lnSpc>
              <a:buNone/>
            </a:pPr>
            <a:r>
              <a:rPr lang="en-US" sz="1400" dirty="0">
                <a:solidFill>
                  <a:schemeClr val="bg1"/>
                </a:solidFill>
                <a:latin typeface="Calibri Light"/>
                <a:cs typeface="Calibri"/>
              </a:rPr>
              <a:t>Jira software will be used to track the assigned tasks. For any dependency on another task, mention it in the task comments.</a:t>
            </a:r>
          </a:p>
          <a:p>
            <a:pPr marL="0" indent="0">
              <a:lnSpc>
                <a:spcPct val="100000"/>
              </a:lnSpc>
              <a:buNone/>
            </a:pPr>
            <a:r>
              <a:rPr lang="en-US" sz="1400" dirty="0">
                <a:solidFill>
                  <a:schemeClr val="bg1"/>
                </a:solidFill>
                <a:latin typeface="Calibri Light"/>
                <a:cs typeface="Calibri"/>
              </a:rPr>
              <a:t>Task management, bugs, sprint planning, and meeting minutes will be tracked in Jira.</a:t>
            </a:r>
          </a:p>
          <a:p>
            <a:pPr marL="0" indent="0">
              <a:lnSpc>
                <a:spcPct val="100000"/>
              </a:lnSpc>
              <a:buNone/>
            </a:pPr>
            <a:r>
              <a:rPr lang="en-US" sz="1400" dirty="0">
                <a:solidFill>
                  <a:schemeClr val="bg1"/>
                </a:solidFill>
                <a:latin typeface="Calibri Light"/>
                <a:cs typeface="Calibri"/>
              </a:rPr>
              <a:t>To share the final deliverables, Google docs will be used where all the team members can edit the document.</a:t>
            </a:r>
          </a:p>
          <a:p>
            <a:pPr indent="0">
              <a:lnSpc>
                <a:spcPct val="100000"/>
              </a:lnSpc>
            </a:pPr>
            <a:endParaRPr lang="en-US" sz="1400" dirty="0">
              <a:solidFill>
                <a:schemeClr val="bg1"/>
              </a:solidFill>
              <a:latin typeface="Calibri Light"/>
              <a:cs typeface="Calibri"/>
            </a:endParaRPr>
          </a:p>
        </p:txBody>
      </p:sp>
      <p:sp>
        <p:nvSpPr>
          <p:cNvPr id="9" name="Content Placeholder 2">
            <a:extLst>
              <a:ext uri="{FF2B5EF4-FFF2-40B4-BE49-F238E27FC236}">
                <a16:creationId xmlns:a16="http://schemas.microsoft.com/office/drawing/2014/main" id="{57FB471E-C6D8-CDC4-5BF1-CE318F290348}"/>
              </a:ext>
            </a:extLst>
          </p:cNvPr>
          <p:cNvSpPr txBox="1">
            <a:spLocks/>
          </p:cNvSpPr>
          <p:nvPr/>
        </p:nvSpPr>
        <p:spPr>
          <a:xfrm>
            <a:off x="5665410" y="1204168"/>
            <a:ext cx="4734390" cy="4915071"/>
          </a:xfrm>
          <a:prstGeom prst="rect">
            <a:avLst/>
          </a:prstGeom>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Wingdings 3" charset="2"/>
              <a:buNone/>
            </a:pPr>
            <a:r>
              <a:rPr lang="en-US" b="1" dirty="0">
                <a:solidFill>
                  <a:schemeClr val="accent4"/>
                </a:solidFill>
                <a:latin typeface="Calibri Light"/>
                <a:cs typeface="Calibri"/>
              </a:rPr>
              <a:t>Work Division</a:t>
            </a:r>
            <a:r>
              <a:rPr lang="en-US" sz="1400" b="1" dirty="0">
                <a:solidFill>
                  <a:schemeClr val="bg1"/>
                </a:solidFill>
                <a:latin typeface="Calibri Light"/>
                <a:cs typeface="Calibri"/>
              </a:rPr>
              <a:t>:</a:t>
            </a:r>
          </a:p>
          <a:p>
            <a:r>
              <a:rPr lang="en-US" sz="1400" dirty="0">
                <a:solidFill>
                  <a:schemeClr val="bg1"/>
                </a:solidFill>
                <a:latin typeface="Calibri Light"/>
                <a:cs typeface="Calibri"/>
              </a:rPr>
              <a:t>The entire project work should be divided into equal parts, and equal responsibilities should be given to all the team members.</a:t>
            </a:r>
          </a:p>
          <a:p>
            <a:r>
              <a:rPr lang="en-US" sz="1400" dirty="0">
                <a:solidFill>
                  <a:schemeClr val="bg1"/>
                </a:solidFill>
                <a:latin typeface="Calibri Light"/>
                <a:cs typeface="Calibri"/>
              </a:rPr>
              <a:t>Each team member should complete their division of work before the deadline. If they are unable to complete the work on time, that hinders the performance of the entire team. If in case a team member is facing trouble and issues at some point, they can share it with others so that they can help each other and complete the work before the deadline.</a:t>
            </a:r>
          </a:p>
          <a:p>
            <a:endParaRPr lang="en-US" sz="1400" dirty="0">
              <a:solidFill>
                <a:schemeClr val="bg1"/>
              </a:solidFill>
              <a:latin typeface="Calibri Light"/>
              <a:cs typeface="Calibri"/>
            </a:endParaRPr>
          </a:p>
          <a:p>
            <a:pPr marL="0" indent="0">
              <a:buFont typeface="Wingdings 3" charset="2"/>
              <a:buNone/>
            </a:pPr>
            <a:r>
              <a:rPr lang="en-US" b="1" dirty="0">
                <a:solidFill>
                  <a:schemeClr val="accent4"/>
                </a:solidFill>
                <a:latin typeface="Calibri Light"/>
                <a:cs typeface="Calibri"/>
              </a:rPr>
              <a:t>Meetings</a:t>
            </a:r>
            <a:r>
              <a:rPr lang="en-US" sz="1400" dirty="0">
                <a:solidFill>
                  <a:schemeClr val="bg1"/>
                </a:solidFill>
                <a:latin typeface="Calibri Light"/>
                <a:cs typeface="Calibri"/>
              </a:rPr>
              <a:t>:</a:t>
            </a:r>
          </a:p>
          <a:p>
            <a:r>
              <a:rPr lang="en-US" sz="1400" dirty="0">
                <a:solidFill>
                  <a:schemeClr val="bg1"/>
                </a:solidFill>
                <a:latin typeface="Calibri Light"/>
                <a:cs typeface="Calibri"/>
              </a:rPr>
              <a:t>All the team members will meet on zoom virtually every Tuesday and Friday. All the team members must be present, as attendance is mandatory unless there is an exceptional case.</a:t>
            </a:r>
          </a:p>
          <a:p>
            <a:r>
              <a:rPr lang="en-US" sz="1400" dirty="0">
                <a:solidFill>
                  <a:schemeClr val="bg1"/>
                </a:solidFill>
                <a:latin typeface="Calibri Light"/>
                <a:cs typeface="Calibri"/>
              </a:rPr>
              <a:t>The team leader would be responsible for sending meeting details and conducting the meeting.</a:t>
            </a:r>
          </a:p>
          <a:p>
            <a:r>
              <a:rPr lang="en-US" sz="1400" dirty="0">
                <a:solidFill>
                  <a:schemeClr val="bg1"/>
                </a:solidFill>
                <a:latin typeface="Calibri Light"/>
                <a:cs typeface="Calibri"/>
              </a:rPr>
              <a:t>A meeting track or meeting minutes report would be listed after every meeting to keep track of the project and its progress.</a:t>
            </a:r>
          </a:p>
          <a:p>
            <a:r>
              <a:rPr lang="en-US" sz="1400" dirty="0">
                <a:solidFill>
                  <a:schemeClr val="bg1"/>
                </a:solidFill>
                <a:latin typeface="Calibri Light"/>
                <a:cs typeface="Calibri"/>
              </a:rPr>
              <a:t>Every team member is expected to come up with ideas, participate in the discussion, and give an update on their progress for their part of the work.</a:t>
            </a:r>
          </a:p>
        </p:txBody>
      </p:sp>
    </p:spTree>
    <p:extLst>
      <p:ext uri="{BB962C8B-B14F-4D97-AF65-F5344CB8AC3E}">
        <p14:creationId xmlns:p14="http://schemas.microsoft.com/office/powerpoint/2010/main" val="4041092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ight Triangle 15">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6E7DE5-90E3-2869-C947-194B5463446B}"/>
              </a:ext>
            </a:extLst>
          </p:cNvPr>
          <p:cNvSpPr>
            <a:spLocks noGrp="1"/>
          </p:cNvSpPr>
          <p:nvPr>
            <p:ph type="title"/>
          </p:nvPr>
        </p:nvSpPr>
        <p:spPr>
          <a:xfrm>
            <a:off x="953922" y="782748"/>
            <a:ext cx="3305441" cy="752827"/>
          </a:xfrm>
        </p:spPr>
        <p:txBody>
          <a:bodyPr>
            <a:noAutofit/>
          </a:bodyPr>
          <a:lstStyle/>
          <a:p>
            <a:pPr defTabSz="630936"/>
            <a:r>
              <a:rPr lang="en-GB" b="1" kern="1200" dirty="0">
                <a:solidFill>
                  <a:schemeClr val="bg1"/>
                </a:solidFill>
                <a:latin typeface="+mj-lt"/>
                <a:ea typeface="+mj-ea"/>
                <a:cs typeface="+mj-cs"/>
              </a:rPr>
              <a:t>Persona</a:t>
            </a:r>
            <a:endParaRPr lang="en-GB" b="1">
              <a:solidFill>
                <a:schemeClr val="bg1"/>
              </a:solidFill>
              <a:cs typeface="Calibri Light"/>
            </a:endParaRPr>
          </a:p>
        </p:txBody>
      </p:sp>
      <p:pic>
        <p:nvPicPr>
          <p:cNvPr id="4" name="Picture 4">
            <a:extLst>
              <a:ext uri="{FF2B5EF4-FFF2-40B4-BE49-F238E27FC236}">
                <a16:creationId xmlns:a16="http://schemas.microsoft.com/office/drawing/2014/main" id="{68869561-76BD-D355-895D-2B7739EB3E56}"/>
              </a:ext>
            </a:extLst>
          </p:cNvPr>
          <p:cNvPicPr>
            <a:picLocks noGrp="1" noChangeAspect="1"/>
          </p:cNvPicPr>
          <p:nvPr>
            <p:ph idx="1"/>
          </p:nvPr>
        </p:nvPicPr>
        <p:blipFill>
          <a:blip r:embed="rId2"/>
          <a:stretch>
            <a:fillRect/>
          </a:stretch>
        </p:blipFill>
        <p:spPr>
          <a:xfrm>
            <a:off x="7920045" y="781368"/>
            <a:ext cx="3466412" cy="2364842"/>
          </a:xfrm>
        </p:spPr>
      </p:pic>
      <p:sp>
        <p:nvSpPr>
          <p:cNvPr id="5" name="TextBox 4">
            <a:extLst>
              <a:ext uri="{FF2B5EF4-FFF2-40B4-BE49-F238E27FC236}">
                <a16:creationId xmlns:a16="http://schemas.microsoft.com/office/drawing/2014/main" id="{57BA7695-C8A4-1ECD-05A0-8D548F8B83B9}"/>
              </a:ext>
            </a:extLst>
          </p:cNvPr>
          <p:cNvSpPr txBox="1"/>
          <p:nvPr/>
        </p:nvSpPr>
        <p:spPr>
          <a:xfrm>
            <a:off x="955730" y="2707452"/>
            <a:ext cx="6860665" cy="15234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30936">
              <a:spcAft>
                <a:spcPts val="600"/>
              </a:spcAft>
            </a:pPr>
            <a:r>
              <a:rPr lang="en-US" b="1" kern="1200" dirty="0">
                <a:solidFill>
                  <a:schemeClr val="accent4"/>
                </a:solidFill>
                <a:latin typeface="+mn-lt"/>
                <a:ea typeface="+mn-lt"/>
                <a:cs typeface="+mn-lt"/>
              </a:rPr>
              <a:t>Profile</a:t>
            </a:r>
            <a:r>
              <a:rPr lang="en-US" sz="1400" kern="1200" dirty="0">
                <a:solidFill>
                  <a:schemeClr val="bg1"/>
                </a:solidFill>
                <a:latin typeface="+mn-lt"/>
                <a:ea typeface="+mn-lt"/>
                <a:cs typeface="+mn-lt"/>
              </a:rPr>
              <a:t>:</a:t>
            </a:r>
          </a:p>
          <a:p>
            <a:pPr defTabSz="630936">
              <a:spcAft>
                <a:spcPts val="600"/>
              </a:spcAft>
            </a:pPr>
            <a:r>
              <a:rPr lang="en-US" sz="1400" kern="1200" dirty="0">
                <a:solidFill>
                  <a:schemeClr val="bg1"/>
                </a:solidFill>
                <a:latin typeface="+mn-lt"/>
                <a:ea typeface="+mn-lt"/>
                <a:cs typeface="+mn-lt"/>
              </a:rPr>
              <a:t>James is a tenured professor in the Computer Science department at a large university. He teaches both undergraduate and graduate-level courses and conducts research in his field. Due to the COVID-19 pandemic, his classes have been moved online, and he uses various platforms to deliver lectures, holds office hours, and communicate with his students. He lives with his spouse and two children, who are also attending school virtually.</a:t>
            </a:r>
          </a:p>
        </p:txBody>
      </p:sp>
      <p:sp>
        <p:nvSpPr>
          <p:cNvPr id="6" name="TextBox 5">
            <a:extLst>
              <a:ext uri="{FF2B5EF4-FFF2-40B4-BE49-F238E27FC236}">
                <a16:creationId xmlns:a16="http://schemas.microsoft.com/office/drawing/2014/main" id="{616AAD9D-2EEE-4268-A5D7-4E1B836A06AC}"/>
              </a:ext>
            </a:extLst>
          </p:cNvPr>
          <p:cNvSpPr txBox="1"/>
          <p:nvPr/>
        </p:nvSpPr>
        <p:spPr>
          <a:xfrm>
            <a:off x="954093" y="1530781"/>
            <a:ext cx="38665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30936">
              <a:spcAft>
                <a:spcPts val="600"/>
              </a:spcAft>
            </a:pPr>
            <a:r>
              <a:rPr lang="en-US" b="1" kern="1200" dirty="0">
                <a:solidFill>
                  <a:schemeClr val="accent4"/>
                </a:solidFill>
                <a:latin typeface="Calibri"/>
                <a:ea typeface="+mn-ea"/>
                <a:cs typeface="Segoe UI"/>
              </a:rPr>
              <a:t>Name</a:t>
            </a:r>
            <a:r>
              <a:rPr lang="en-US" sz="1400" kern="1200" dirty="0">
                <a:solidFill>
                  <a:schemeClr val="bg1"/>
                </a:solidFill>
                <a:latin typeface="Calibri"/>
                <a:ea typeface="+mn-ea"/>
                <a:cs typeface="Segoe UI"/>
              </a:rPr>
              <a:t>: Professor James​</a:t>
            </a:r>
            <a:endParaRPr lang="en-US" sz="1400" kern="1200" dirty="0">
              <a:solidFill>
                <a:schemeClr val="bg1"/>
              </a:solidFill>
              <a:latin typeface="Calibri"/>
              <a:cs typeface="Segoe UI"/>
            </a:endParaRPr>
          </a:p>
          <a:p>
            <a:pPr defTabSz="630936">
              <a:spcAft>
                <a:spcPts val="600"/>
              </a:spcAft>
            </a:pPr>
            <a:r>
              <a:rPr lang="en-US" b="1" kern="1200" dirty="0">
                <a:solidFill>
                  <a:schemeClr val="accent4"/>
                </a:solidFill>
                <a:latin typeface="Calibri"/>
                <a:ea typeface="+mn-ea"/>
                <a:cs typeface="Segoe UI"/>
              </a:rPr>
              <a:t>Age</a:t>
            </a:r>
            <a:r>
              <a:rPr lang="en-US" sz="1400" kern="1200" dirty="0">
                <a:solidFill>
                  <a:schemeClr val="bg1"/>
                </a:solidFill>
                <a:latin typeface="Calibri"/>
                <a:ea typeface="+mn-ea"/>
                <a:cs typeface="Segoe UI"/>
              </a:rPr>
              <a:t>: 45​</a:t>
            </a:r>
            <a:endParaRPr lang="en-US" sz="1400" kern="1200" dirty="0">
              <a:solidFill>
                <a:schemeClr val="bg1"/>
              </a:solidFill>
              <a:latin typeface="Calibri"/>
              <a:cs typeface="Segoe UI"/>
            </a:endParaRPr>
          </a:p>
          <a:p>
            <a:pPr defTabSz="630936">
              <a:spcAft>
                <a:spcPts val="600"/>
              </a:spcAft>
            </a:pPr>
            <a:r>
              <a:rPr lang="en-US" b="1" kern="1200" dirty="0">
                <a:solidFill>
                  <a:schemeClr val="accent4"/>
                </a:solidFill>
                <a:latin typeface="Calibri"/>
                <a:ea typeface="+mn-ea"/>
                <a:cs typeface="Segoe UI"/>
              </a:rPr>
              <a:t>Occupation</a:t>
            </a:r>
            <a:r>
              <a:rPr lang="en-US" sz="1400" kern="1200" dirty="0">
                <a:solidFill>
                  <a:schemeClr val="bg1"/>
                </a:solidFill>
                <a:latin typeface="Calibri"/>
                <a:ea typeface="+mn-ea"/>
                <a:cs typeface="Segoe UI"/>
              </a:rPr>
              <a:t>: </a:t>
            </a:r>
            <a:r>
              <a:rPr lang="en-US" sz="1400" dirty="0">
                <a:solidFill>
                  <a:schemeClr val="bg1"/>
                </a:solidFill>
                <a:latin typeface="Calibri"/>
                <a:cs typeface="Segoe UI"/>
              </a:rPr>
              <a:t>University</a:t>
            </a:r>
            <a:r>
              <a:rPr lang="en-US" sz="1400" kern="1200" dirty="0">
                <a:solidFill>
                  <a:schemeClr val="bg1"/>
                </a:solidFill>
                <a:latin typeface="Calibri"/>
                <a:ea typeface="+mn-ea"/>
                <a:cs typeface="Segoe UI"/>
              </a:rPr>
              <a:t> Professor​</a:t>
            </a:r>
            <a:endParaRPr lang="en-US" sz="1400" kern="1200" dirty="0">
              <a:solidFill>
                <a:schemeClr val="bg1"/>
              </a:solidFill>
              <a:latin typeface="Calibri"/>
              <a:cs typeface="Segoe UI"/>
            </a:endParaRPr>
          </a:p>
        </p:txBody>
      </p:sp>
      <p:sp>
        <p:nvSpPr>
          <p:cNvPr id="7" name="TextBox 1">
            <a:extLst>
              <a:ext uri="{FF2B5EF4-FFF2-40B4-BE49-F238E27FC236}">
                <a16:creationId xmlns:a16="http://schemas.microsoft.com/office/drawing/2014/main" id="{8728F412-2523-CD1C-BC62-5D63C086105D}"/>
              </a:ext>
            </a:extLst>
          </p:cNvPr>
          <p:cNvSpPr txBox="1"/>
          <p:nvPr/>
        </p:nvSpPr>
        <p:spPr>
          <a:xfrm>
            <a:off x="951431" y="4462278"/>
            <a:ext cx="7746709" cy="146193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dirty="0">
                <a:solidFill>
                  <a:schemeClr val="accent4"/>
                </a:solidFill>
                <a:latin typeface="+mn-lt"/>
                <a:ea typeface="+mn-ea"/>
                <a:cs typeface="+mn-cs"/>
              </a:rPr>
              <a:t>Goals and Motivations</a:t>
            </a:r>
            <a:r>
              <a:rPr lang="en-US" sz="1400" kern="1200" dirty="0">
                <a:solidFill>
                  <a:schemeClr val="bg1"/>
                </a:solidFill>
                <a:latin typeface="+mn-lt"/>
                <a:ea typeface="+mn-ea"/>
                <a:cs typeface="+mn-cs"/>
              </a:rPr>
              <a:t>:</a:t>
            </a:r>
            <a:endParaRPr lang="en-US" sz="1400" kern="1200">
              <a:solidFill>
                <a:schemeClr val="bg1"/>
              </a:solidFill>
              <a:latin typeface="+mn-lt"/>
              <a:cs typeface="Calibri"/>
            </a:endParaRPr>
          </a:p>
          <a:p>
            <a:pPr marL="196850" indent="-196850" defTabSz="315468">
              <a:spcAft>
                <a:spcPts val="600"/>
              </a:spcAft>
              <a:buFont typeface="Arial"/>
              <a:buChar char="•"/>
            </a:pPr>
            <a:r>
              <a:rPr lang="en-US" sz="1400" kern="1200" dirty="0">
                <a:solidFill>
                  <a:schemeClr val="bg1"/>
                </a:solidFill>
                <a:latin typeface="+mn-lt"/>
                <a:ea typeface="+mn-ea"/>
                <a:cs typeface="+mn-cs"/>
              </a:rPr>
              <a:t>Deliver high-quality lectures and course material to his students</a:t>
            </a:r>
            <a:br>
              <a:rPr lang="en-US" sz="1400" kern="1200" dirty="0"/>
            </a:br>
            <a:r>
              <a:rPr lang="en-US" sz="1400" kern="1200" dirty="0">
                <a:solidFill>
                  <a:schemeClr val="bg1"/>
                </a:solidFill>
                <a:latin typeface="+mn-lt"/>
                <a:ea typeface="+mn-ea"/>
                <a:cs typeface="+mn-cs"/>
              </a:rPr>
              <a:t>Engage his students and create a dynamic and interactive virtual classroom environment.</a:t>
            </a:r>
            <a:endParaRPr lang="en-US" sz="1400" kern="1200">
              <a:solidFill>
                <a:schemeClr val="bg1"/>
              </a:solidFill>
              <a:latin typeface="+mn-lt"/>
              <a:cs typeface="Calibri"/>
            </a:endParaRPr>
          </a:p>
          <a:p>
            <a:pPr marL="196850" indent="-196850" defTabSz="315468">
              <a:spcAft>
                <a:spcPts val="600"/>
              </a:spcAft>
              <a:buFont typeface="Arial"/>
              <a:buChar char="•"/>
            </a:pPr>
            <a:r>
              <a:rPr lang="en-US" sz="1400" kern="1200" dirty="0">
                <a:solidFill>
                  <a:schemeClr val="bg1"/>
                </a:solidFill>
                <a:latin typeface="+mn-lt"/>
                <a:ea typeface="+mn-ea"/>
                <a:cs typeface="+mn-cs"/>
              </a:rPr>
              <a:t>Ensure that his students are keeping up with the coursework and meeting their learning objectives.</a:t>
            </a:r>
            <a:endParaRPr lang="en-US" sz="1400" kern="1200">
              <a:solidFill>
                <a:schemeClr val="bg1"/>
              </a:solidFill>
              <a:latin typeface="+mn-lt"/>
              <a:cs typeface="Calibri"/>
            </a:endParaRPr>
          </a:p>
          <a:p>
            <a:pPr marL="196850" indent="-196850" defTabSz="315468">
              <a:spcAft>
                <a:spcPts val="600"/>
              </a:spcAft>
              <a:buFont typeface="Arial"/>
              <a:buChar char="•"/>
            </a:pPr>
            <a:r>
              <a:rPr lang="en-US" sz="1400" kern="1200" dirty="0">
                <a:solidFill>
                  <a:schemeClr val="bg1"/>
                </a:solidFill>
                <a:latin typeface="+mn-lt"/>
                <a:ea typeface="+mn-ea"/>
                <a:cs typeface="+mn-cs"/>
              </a:rPr>
              <a:t>Provide effective feedback and support to his students.</a:t>
            </a:r>
            <a:endParaRPr lang="en-US" sz="1400">
              <a:solidFill>
                <a:schemeClr val="bg1"/>
              </a:solidFill>
              <a:cs typeface="Calibri"/>
            </a:endParaRPr>
          </a:p>
        </p:txBody>
      </p:sp>
    </p:spTree>
    <p:extLst>
      <p:ext uri="{BB962C8B-B14F-4D97-AF65-F5344CB8AC3E}">
        <p14:creationId xmlns:p14="http://schemas.microsoft.com/office/powerpoint/2010/main" val="3051860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ight Triangle 25">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6D1E802C-7BD8-C410-3621-5A9BA9BD37C7}"/>
              </a:ext>
            </a:extLst>
          </p:cNvPr>
          <p:cNvSpPr>
            <a:spLocks noGrp="1"/>
          </p:cNvSpPr>
          <p:nvPr>
            <p:ph type="title"/>
          </p:nvPr>
        </p:nvSpPr>
        <p:spPr>
          <a:xfrm>
            <a:off x="964651" y="742203"/>
            <a:ext cx="3196376" cy="751935"/>
          </a:xfrm>
        </p:spPr>
        <p:txBody>
          <a:bodyPr>
            <a:normAutofit/>
          </a:bodyPr>
          <a:lstStyle/>
          <a:p>
            <a:pPr defTabSz="630936"/>
            <a:r>
              <a:rPr lang="en-GB" b="1" kern="1200" dirty="0">
                <a:solidFill>
                  <a:schemeClr val="bg1"/>
                </a:solidFill>
                <a:latin typeface="+mj-lt"/>
                <a:ea typeface="+mj-ea"/>
                <a:cs typeface="+mj-cs"/>
              </a:rPr>
              <a:t>Persona</a:t>
            </a:r>
            <a:endParaRPr lang="en-GB" b="1">
              <a:solidFill>
                <a:schemeClr val="bg1"/>
              </a:solidFill>
              <a:cs typeface="Calibri Light"/>
            </a:endParaRPr>
          </a:p>
        </p:txBody>
      </p:sp>
      <p:sp>
        <p:nvSpPr>
          <p:cNvPr id="9" name="TextBox 8">
            <a:extLst>
              <a:ext uri="{FF2B5EF4-FFF2-40B4-BE49-F238E27FC236}">
                <a16:creationId xmlns:a16="http://schemas.microsoft.com/office/drawing/2014/main" id="{1A63594D-7A58-257F-7FEF-DBA8BADC0675}"/>
              </a:ext>
            </a:extLst>
          </p:cNvPr>
          <p:cNvSpPr txBox="1"/>
          <p:nvPr/>
        </p:nvSpPr>
        <p:spPr>
          <a:xfrm>
            <a:off x="967050" y="2677977"/>
            <a:ext cx="7731555"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30936">
              <a:spcAft>
                <a:spcPts val="600"/>
              </a:spcAft>
            </a:pPr>
            <a:r>
              <a:rPr lang="en-US" b="1" kern="1200" dirty="0">
                <a:solidFill>
                  <a:schemeClr val="accent4"/>
                </a:solidFill>
                <a:latin typeface="Calibri Light"/>
                <a:ea typeface="+mn-lt"/>
                <a:cs typeface="+mn-lt"/>
              </a:rPr>
              <a:t>Profile</a:t>
            </a:r>
            <a:r>
              <a:rPr lang="en-US" sz="1400" kern="1200" dirty="0">
                <a:solidFill>
                  <a:schemeClr val="bg1"/>
                </a:solidFill>
                <a:latin typeface="Calibri Light"/>
                <a:ea typeface="+mn-lt"/>
                <a:cs typeface="+mn-lt"/>
              </a:rPr>
              <a:t>:</a:t>
            </a:r>
          </a:p>
          <a:p>
            <a:pPr defTabSz="630936">
              <a:spcAft>
                <a:spcPts val="600"/>
              </a:spcAft>
            </a:pPr>
            <a:r>
              <a:rPr lang="en-US" sz="1400" kern="1200" dirty="0">
                <a:solidFill>
                  <a:schemeClr val="bg1"/>
                </a:solidFill>
                <a:latin typeface="Calibri Light"/>
                <a:ea typeface="+mn-lt"/>
                <a:cs typeface="+mn-lt"/>
              </a:rPr>
              <a:t>Sarah is a full-time student pursuing a degree in psychology. Due to the COVID-19 pandemic, her classes have been moved online, and she uses Zoom to attend lectures, participate in group discussions, and communicate with her professors and classmates. </a:t>
            </a:r>
          </a:p>
          <a:p>
            <a:pPr defTabSz="630936">
              <a:spcAft>
                <a:spcPts val="600"/>
              </a:spcAft>
            </a:pPr>
            <a:r>
              <a:rPr lang="en-US" sz="1400" kern="1200" dirty="0">
                <a:solidFill>
                  <a:schemeClr val="bg1"/>
                </a:solidFill>
                <a:latin typeface="Calibri Light"/>
                <a:ea typeface="+mn-lt"/>
                <a:cs typeface="+mn-lt"/>
              </a:rPr>
              <a:t>She lives in a small apartment with roommates and shares a room with one of them. </a:t>
            </a:r>
          </a:p>
          <a:p>
            <a:pPr defTabSz="630936">
              <a:spcAft>
                <a:spcPts val="600"/>
              </a:spcAft>
            </a:pPr>
            <a:r>
              <a:rPr lang="en-US" sz="1400" kern="1200" dirty="0">
                <a:solidFill>
                  <a:schemeClr val="bg1"/>
                </a:solidFill>
                <a:latin typeface="Calibri Light"/>
                <a:ea typeface="+mn-lt"/>
                <a:cs typeface="+mn-lt"/>
              </a:rPr>
              <a:t>She has a busy schedule and often has to balance her coursework with a part-time job and other responsibilities.</a:t>
            </a:r>
          </a:p>
        </p:txBody>
      </p:sp>
      <p:sp>
        <p:nvSpPr>
          <p:cNvPr id="13" name="TextBox 12">
            <a:extLst>
              <a:ext uri="{FF2B5EF4-FFF2-40B4-BE49-F238E27FC236}">
                <a16:creationId xmlns:a16="http://schemas.microsoft.com/office/drawing/2014/main" id="{AD2258EE-E37E-DCC5-FD54-83D6D7CBFE92}"/>
              </a:ext>
            </a:extLst>
          </p:cNvPr>
          <p:cNvSpPr txBox="1"/>
          <p:nvPr/>
        </p:nvSpPr>
        <p:spPr>
          <a:xfrm>
            <a:off x="962163" y="4643558"/>
            <a:ext cx="7737537" cy="138499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dirty="0">
                <a:solidFill>
                  <a:schemeClr val="accent4"/>
                </a:solidFill>
                <a:latin typeface="Calibri Light"/>
                <a:cs typeface="Calibri Light"/>
              </a:rPr>
              <a:t>Goals and Motivations</a:t>
            </a:r>
            <a:r>
              <a:rPr lang="en-US" sz="1400" kern="1200" dirty="0">
                <a:solidFill>
                  <a:schemeClr val="bg1"/>
                </a:solidFill>
                <a:latin typeface="Calibri Light"/>
                <a:cs typeface="Calibri Light"/>
              </a:rPr>
              <a:t>:</a:t>
            </a:r>
            <a:endParaRPr lang="en-US" sz="1400" kern="1200">
              <a:solidFill>
                <a:schemeClr val="bg1"/>
              </a:solidFill>
              <a:latin typeface="Calibri Light"/>
              <a:cs typeface="Calibri Light"/>
            </a:endParaRPr>
          </a:p>
          <a:p>
            <a:pPr marL="196850" indent="-196850" defTabSz="315468">
              <a:spcAft>
                <a:spcPts val="600"/>
              </a:spcAft>
              <a:buFont typeface="Arial"/>
              <a:buChar char="•"/>
            </a:pPr>
            <a:r>
              <a:rPr lang="en-US" sz="1400" kern="1200" dirty="0">
                <a:solidFill>
                  <a:schemeClr val="bg1"/>
                </a:solidFill>
                <a:latin typeface="Calibri Light"/>
                <a:ea typeface="+mn-lt"/>
                <a:cs typeface="+mn-lt"/>
              </a:rPr>
              <a:t>Attend all her classes and be an active participant in class discussions</a:t>
            </a:r>
            <a:br>
              <a:rPr lang="en-US" sz="1400" kern="1200" dirty="0">
                <a:latin typeface="Calibri Light"/>
                <a:ea typeface="+mn-lt"/>
                <a:cs typeface="+mn-lt"/>
              </a:rPr>
            </a:br>
            <a:r>
              <a:rPr lang="en-US" sz="1400" kern="1200" dirty="0">
                <a:solidFill>
                  <a:schemeClr val="bg1"/>
                </a:solidFill>
                <a:latin typeface="Calibri Light"/>
                <a:ea typeface="+mn-lt"/>
                <a:cs typeface="+mn-lt"/>
              </a:rPr>
              <a:t>Stay organized and manage her time effectively to meet assignment deadlines.</a:t>
            </a:r>
          </a:p>
          <a:p>
            <a:pPr marL="196850" indent="-196850" defTabSz="315468">
              <a:spcAft>
                <a:spcPts val="600"/>
              </a:spcAft>
              <a:buFont typeface="Arial"/>
              <a:buChar char="•"/>
            </a:pPr>
            <a:r>
              <a:rPr lang="en-US" sz="1400" kern="1200" dirty="0">
                <a:solidFill>
                  <a:schemeClr val="bg1"/>
                </a:solidFill>
                <a:latin typeface="Calibri Light"/>
                <a:ea typeface="+mn-lt"/>
                <a:cs typeface="+mn-lt"/>
              </a:rPr>
              <a:t>Have a reliable and user-friendly platform for attending virtual classes. Connect with her professors and classmates, and build a community within her course</a:t>
            </a:r>
            <a:endParaRPr lang="en-US" sz="1400" dirty="0">
              <a:solidFill>
                <a:schemeClr val="bg1"/>
              </a:solidFill>
              <a:latin typeface="Calibri Light"/>
              <a:ea typeface="+mn-lt"/>
              <a:cs typeface="+mn-lt"/>
            </a:endParaRPr>
          </a:p>
        </p:txBody>
      </p:sp>
      <p:pic>
        <p:nvPicPr>
          <p:cNvPr id="14" name="Picture 14">
            <a:extLst>
              <a:ext uri="{FF2B5EF4-FFF2-40B4-BE49-F238E27FC236}">
                <a16:creationId xmlns:a16="http://schemas.microsoft.com/office/drawing/2014/main" id="{D9E9C560-DC26-3688-C1BB-8C137C0384A2}"/>
              </a:ext>
            </a:extLst>
          </p:cNvPr>
          <p:cNvPicPr>
            <a:picLocks noChangeAspect="1"/>
          </p:cNvPicPr>
          <p:nvPr/>
        </p:nvPicPr>
        <p:blipFill>
          <a:blip r:embed="rId2"/>
          <a:stretch>
            <a:fillRect/>
          </a:stretch>
        </p:blipFill>
        <p:spPr>
          <a:xfrm>
            <a:off x="8750497" y="746378"/>
            <a:ext cx="2417137" cy="2589489"/>
          </a:xfrm>
          <a:prstGeom prst="rect">
            <a:avLst/>
          </a:prstGeom>
        </p:spPr>
      </p:pic>
      <p:sp>
        <p:nvSpPr>
          <p:cNvPr id="17" name="TextBox 1">
            <a:extLst>
              <a:ext uri="{FF2B5EF4-FFF2-40B4-BE49-F238E27FC236}">
                <a16:creationId xmlns:a16="http://schemas.microsoft.com/office/drawing/2014/main" id="{C0F97663-81E6-F5BA-7805-567989A34A44}"/>
              </a:ext>
            </a:extLst>
          </p:cNvPr>
          <p:cNvSpPr txBox="1"/>
          <p:nvPr/>
        </p:nvSpPr>
        <p:spPr>
          <a:xfrm>
            <a:off x="966014" y="1492185"/>
            <a:ext cx="3415471" cy="107721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dirty="0">
                <a:solidFill>
                  <a:schemeClr val="accent4"/>
                </a:solidFill>
                <a:latin typeface="Calibri"/>
                <a:ea typeface="+mn-ea"/>
                <a:cs typeface="Calibri"/>
              </a:rPr>
              <a:t>Name</a:t>
            </a:r>
            <a:r>
              <a:rPr lang="en-US" sz="1400" kern="1200" dirty="0">
                <a:solidFill>
                  <a:schemeClr val="bg1"/>
                </a:solidFill>
                <a:latin typeface="Calibri"/>
                <a:ea typeface="+mn-ea"/>
                <a:cs typeface="Calibri"/>
              </a:rPr>
              <a:t>: Sarah</a:t>
            </a:r>
            <a:endParaRPr lang="en-US" sz="1400" kern="1200" dirty="0">
              <a:solidFill>
                <a:schemeClr val="bg1"/>
              </a:solidFill>
              <a:latin typeface="Calibri"/>
              <a:cs typeface="Calibri"/>
            </a:endParaRPr>
          </a:p>
          <a:p>
            <a:pPr defTabSz="315468">
              <a:spcAft>
                <a:spcPts val="600"/>
              </a:spcAft>
            </a:pPr>
            <a:r>
              <a:rPr lang="en-US" b="1" kern="1200" dirty="0">
                <a:solidFill>
                  <a:schemeClr val="accent4"/>
                </a:solidFill>
                <a:latin typeface="Calibri"/>
                <a:ea typeface="+mn-ea"/>
                <a:cs typeface="Calibri"/>
              </a:rPr>
              <a:t>Age</a:t>
            </a:r>
            <a:r>
              <a:rPr lang="en-US" sz="1400" kern="1200" dirty="0">
                <a:solidFill>
                  <a:schemeClr val="bg1"/>
                </a:solidFill>
                <a:latin typeface="Calibri"/>
                <a:ea typeface="+mn-ea"/>
                <a:cs typeface="Calibri"/>
              </a:rPr>
              <a:t>: 24</a:t>
            </a:r>
            <a:endParaRPr lang="en-US" sz="1400" kern="1200" dirty="0">
              <a:solidFill>
                <a:schemeClr val="bg1"/>
              </a:solidFill>
              <a:latin typeface="Calibri"/>
              <a:cs typeface="Calibri"/>
            </a:endParaRPr>
          </a:p>
          <a:p>
            <a:pPr defTabSz="315468">
              <a:spcAft>
                <a:spcPts val="600"/>
              </a:spcAft>
            </a:pPr>
            <a:r>
              <a:rPr lang="en-US" b="1" kern="1200" dirty="0">
                <a:solidFill>
                  <a:schemeClr val="accent4"/>
                </a:solidFill>
                <a:latin typeface="Calibri"/>
                <a:ea typeface="+mn-ea"/>
                <a:cs typeface="Calibri"/>
              </a:rPr>
              <a:t>Occupation</a:t>
            </a:r>
            <a:r>
              <a:rPr lang="en-US" sz="1400" kern="1200" dirty="0">
                <a:solidFill>
                  <a:schemeClr val="bg1"/>
                </a:solidFill>
                <a:latin typeface="Calibri"/>
                <a:ea typeface="+mn-ea"/>
                <a:cs typeface="Calibri"/>
              </a:rPr>
              <a:t>: College student</a:t>
            </a:r>
            <a:endParaRPr lang="en-US" sz="1400" kern="1200" dirty="0">
              <a:solidFill>
                <a:schemeClr val="bg1"/>
              </a:solidFill>
              <a:latin typeface="Calibri"/>
              <a:cs typeface="Calibri"/>
            </a:endParaRPr>
          </a:p>
        </p:txBody>
      </p:sp>
    </p:spTree>
    <p:extLst>
      <p:ext uri="{BB962C8B-B14F-4D97-AF65-F5344CB8AC3E}">
        <p14:creationId xmlns:p14="http://schemas.microsoft.com/office/powerpoint/2010/main" val="2309221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ight Triangle 25">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title"/>
          </p:nvPr>
        </p:nvSpPr>
        <p:spPr>
          <a:xfrm>
            <a:off x="962163" y="839128"/>
            <a:ext cx="4356858" cy="542285"/>
          </a:xfrm>
        </p:spPr>
        <p:txBody>
          <a:bodyPr>
            <a:noAutofit/>
          </a:bodyPr>
          <a:lstStyle/>
          <a:p>
            <a:pPr defTabSz="630936"/>
            <a:r>
              <a:rPr lang="en-GB" b="1" kern="1200" dirty="0">
                <a:solidFill>
                  <a:srgbClr val="FFFFFF"/>
                </a:solidFill>
                <a:latin typeface="+mj-lt"/>
                <a:ea typeface="+mj-ea"/>
                <a:cs typeface="+mj-cs"/>
              </a:rPr>
              <a:t>Persona</a:t>
            </a:r>
            <a:endParaRPr lang="en-GB" b="1" dirty="0">
              <a:solidFill>
                <a:srgbClr val="FFFFFF"/>
              </a:solidFill>
              <a:cs typeface="Calibri Light"/>
            </a:endParaRPr>
          </a:p>
        </p:txBody>
      </p:sp>
      <p:sp>
        <p:nvSpPr>
          <p:cNvPr id="9" name="TextBox 8"/>
          <p:cNvSpPr txBox="1"/>
          <p:nvPr/>
        </p:nvSpPr>
        <p:spPr>
          <a:xfrm>
            <a:off x="967056" y="2465938"/>
            <a:ext cx="8127087"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defTabSz="630936">
              <a:spcAft>
                <a:spcPts val="600"/>
              </a:spcAft>
            </a:pPr>
            <a:r>
              <a:rPr lang="en-US" b="1" kern="1200" dirty="0">
                <a:solidFill>
                  <a:schemeClr val="accent4"/>
                </a:solidFill>
                <a:latin typeface="Calibri"/>
                <a:ea typeface="+mn-lt"/>
                <a:cs typeface="+mn-lt"/>
              </a:rPr>
              <a:t>Profile</a:t>
            </a:r>
            <a:r>
              <a:rPr lang="en-US" sz="1400" kern="1200" dirty="0">
                <a:solidFill>
                  <a:schemeClr val="bg1"/>
                </a:solidFill>
                <a:latin typeface="Calibri"/>
                <a:ea typeface="+mn-lt"/>
                <a:cs typeface="+mn-lt"/>
              </a:rPr>
              <a:t>: </a:t>
            </a:r>
            <a:endParaRPr lang="en-US">
              <a:solidFill>
                <a:schemeClr val="bg1"/>
              </a:solidFill>
            </a:endParaRPr>
          </a:p>
          <a:p>
            <a:pPr lvl="0" defTabSz="630936">
              <a:spcAft>
                <a:spcPts val="600"/>
              </a:spcAft>
            </a:pPr>
            <a:r>
              <a:rPr lang="en-US" sz="1400" kern="1200" dirty="0">
                <a:solidFill>
                  <a:schemeClr val="bg1"/>
                </a:solidFill>
                <a:latin typeface="Calibri"/>
                <a:ea typeface="+mn-lt"/>
                <a:cs typeface="+mn-lt"/>
              </a:rPr>
              <a:t>Ishika is a dedicated elementary school teacher who loves working with children. She has been teaching for three years and is always looking for ways to improve her classroom management and student engagement. Ishika is originally from India but moved to the US with her family when she was a child. She is fluent in English and Hindi and enjoys cooking traditional Indian dishes in her free time</a:t>
            </a:r>
            <a:endParaRPr lang="en-US">
              <a:solidFill>
                <a:schemeClr val="bg1"/>
              </a:solidFill>
            </a:endParaRPr>
          </a:p>
        </p:txBody>
      </p:sp>
      <p:sp>
        <p:nvSpPr>
          <p:cNvPr id="13" name="TextBox 12"/>
          <p:cNvSpPr txBox="1"/>
          <p:nvPr/>
        </p:nvSpPr>
        <p:spPr>
          <a:xfrm>
            <a:off x="962163" y="3814849"/>
            <a:ext cx="7746709" cy="2754600"/>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dirty="0">
                <a:solidFill>
                  <a:schemeClr val="accent4"/>
                </a:solidFill>
                <a:latin typeface="+mn-lt"/>
                <a:ea typeface="+mn-ea"/>
                <a:cs typeface="+mn-cs"/>
              </a:rPr>
              <a:t>Goals and Motivations</a:t>
            </a:r>
            <a:r>
              <a:rPr lang="en-US" sz="1400" kern="1200" dirty="0">
                <a:solidFill>
                  <a:schemeClr val="bg1"/>
                </a:solidFill>
                <a:latin typeface="+mn-lt"/>
                <a:ea typeface="+mn-ea"/>
                <a:cs typeface="+mn-cs"/>
              </a:rPr>
              <a:t>:</a:t>
            </a:r>
            <a:endParaRPr lang="en-US" sz="1400" dirty="0">
              <a:solidFill>
                <a:schemeClr val="bg1"/>
              </a:solidFill>
            </a:endParaRPr>
          </a:p>
          <a:p>
            <a:pPr marL="285750" indent="-285750" defTabSz="315468">
              <a:spcAft>
                <a:spcPts val="600"/>
              </a:spcAft>
              <a:buFont typeface="Arial"/>
              <a:buChar char="•"/>
            </a:pPr>
            <a:r>
              <a:rPr lang="en-US" sz="1400" kern="1200" dirty="0">
                <a:solidFill>
                  <a:schemeClr val="bg1"/>
                </a:solidFill>
                <a:latin typeface="+mn-lt"/>
                <a:ea typeface="+mn-ea"/>
                <a:cs typeface="+mn-cs"/>
              </a:rPr>
              <a:t>Ishika is a dedicated elementary school teacher who loves working with children. She has been teaching for three years and is always looking for ways to improve her classroom management and student engagement. Ishika is originally from India but moved to the US with her family when she was a child. She is fluent in English and Hindi and enjoys cooking traditional Indian dishes in her free time</a:t>
            </a:r>
            <a:endParaRPr lang="en-US" sz="1400" kern="1200">
              <a:solidFill>
                <a:schemeClr val="bg1"/>
              </a:solidFill>
              <a:latin typeface="+mn-lt"/>
              <a:cs typeface="Calibri"/>
            </a:endParaRPr>
          </a:p>
          <a:p>
            <a:pPr marL="285750" indent="-285750" defTabSz="315468">
              <a:spcAft>
                <a:spcPts val="600"/>
              </a:spcAft>
              <a:buFont typeface="Arial"/>
              <a:buChar char="•"/>
              <a:defRPr/>
            </a:pPr>
            <a:r>
              <a:rPr lang="en-US" sz="1400" kern="1200" dirty="0">
                <a:solidFill>
                  <a:schemeClr val="bg1"/>
                </a:solidFill>
                <a:latin typeface="Calibri"/>
                <a:cs typeface="Calibri"/>
              </a:rPr>
              <a:t>Ishika’s main goal is to create a safe and engaging learning environment for her students. She wants to be able to take attendance quickly and efficiently so she can spend more time teaching and less time on administrative tasks. Sarah is also motivated by the opportunity to track student attendance and identify patterns that might indicate a need for additional support.</a:t>
            </a:r>
          </a:p>
          <a:p>
            <a:pPr rtl="0">
              <a:spcAft>
                <a:spcPts val="600"/>
              </a:spcAft>
            </a:pPr>
            <a:endParaRPr lang="en-US" sz="1400" dirty="0">
              <a:solidFill>
                <a:schemeClr val="bg1"/>
              </a:solidFill>
              <a:cs typeface="Calibri"/>
            </a:endParaRPr>
          </a:p>
        </p:txBody>
      </p:sp>
      <p:sp>
        <p:nvSpPr>
          <p:cNvPr id="17" name="TextBox 1"/>
          <p:cNvSpPr txBox="1"/>
          <p:nvPr/>
        </p:nvSpPr>
        <p:spPr>
          <a:xfrm>
            <a:off x="962163" y="1390278"/>
            <a:ext cx="4590609" cy="107721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dirty="0">
                <a:solidFill>
                  <a:schemeClr val="accent4"/>
                </a:solidFill>
                <a:latin typeface="Calibri"/>
                <a:ea typeface="+mn-ea"/>
                <a:cs typeface="Calibri"/>
              </a:rPr>
              <a:t>Name</a:t>
            </a:r>
            <a:r>
              <a:rPr lang="en-US" sz="1400" kern="1200" dirty="0">
                <a:solidFill>
                  <a:schemeClr val="bg1"/>
                </a:solidFill>
                <a:latin typeface="Calibri"/>
                <a:ea typeface="+mn-ea"/>
                <a:cs typeface="Calibri"/>
              </a:rPr>
              <a:t>: Ishika</a:t>
            </a:r>
            <a:endParaRPr lang="en-US" sz="1400" kern="1200" dirty="0">
              <a:solidFill>
                <a:schemeClr val="bg1"/>
              </a:solidFill>
              <a:latin typeface="Calibri"/>
              <a:cs typeface="Calibri"/>
            </a:endParaRPr>
          </a:p>
          <a:p>
            <a:pPr defTabSz="315468">
              <a:spcAft>
                <a:spcPts val="600"/>
              </a:spcAft>
            </a:pPr>
            <a:r>
              <a:rPr lang="en-US" b="1" kern="1200" dirty="0">
                <a:solidFill>
                  <a:schemeClr val="accent4"/>
                </a:solidFill>
                <a:latin typeface="Calibri"/>
                <a:ea typeface="+mn-ea"/>
                <a:cs typeface="Calibri"/>
              </a:rPr>
              <a:t>Age</a:t>
            </a:r>
            <a:r>
              <a:rPr lang="en-US" sz="1400" kern="1200" dirty="0">
                <a:solidFill>
                  <a:schemeClr val="bg1"/>
                </a:solidFill>
                <a:latin typeface="Calibri"/>
                <a:ea typeface="+mn-ea"/>
                <a:cs typeface="Calibri"/>
              </a:rPr>
              <a:t>: 27</a:t>
            </a:r>
            <a:endParaRPr lang="en-US" sz="1400" kern="1200" dirty="0">
              <a:solidFill>
                <a:schemeClr val="bg1"/>
              </a:solidFill>
              <a:latin typeface="Calibri"/>
              <a:cs typeface="Calibri"/>
            </a:endParaRPr>
          </a:p>
          <a:p>
            <a:pPr defTabSz="315468">
              <a:spcAft>
                <a:spcPts val="600"/>
              </a:spcAft>
            </a:pPr>
            <a:r>
              <a:rPr lang="en-US" b="1" kern="1200" dirty="0">
                <a:solidFill>
                  <a:schemeClr val="accent4"/>
                </a:solidFill>
                <a:latin typeface="Calibri"/>
                <a:ea typeface="+mn-ea"/>
                <a:cs typeface="Calibri"/>
              </a:rPr>
              <a:t>Occupation</a:t>
            </a:r>
            <a:r>
              <a:rPr lang="en-US" sz="1400" kern="1200" dirty="0">
                <a:solidFill>
                  <a:schemeClr val="bg1"/>
                </a:solidFill>
                <a:latin typeface="Calibri"/>
                <a:ea typeface="+mn-ea"/>
                <a:cs typeface="Calibri"/>
              </a:rPr>
              <a:t>: Elementary school teacher</a:t>
            </a:r>
            <a:endParaRPr lang="en-US" sz="1400" kern="1200" dirty="0">
              <a:solidFill>
                <a:schemeClr val="bg1"/>
              </a:solidFill>
              <a:latin typeface="Calibri"/>
              <a:cs typeface="Calibri"/>
            </a:endParaRPr>
          </a:p>
        </p:txBody>
      </p:sp>
      <p:pic>
        <p:nvPicPr>
          <p:cNvPr id="2" name="Content Placeholder 9" descr="A person holding a phone&#10;&#10;Description automatically generated with low confidence"/>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53101" y="842040"/>
            <a:ext cx="1849868" cy="2792940"/>
          </a:xfr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3157</TotalTime>
  <Words>2061</Words>
  <Application>Microsoft Macintosh PowerPoint</Application>
  <PresentationFormat>Widescreen</PresentationFormat>
  <Paragraphs>280</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 3</vt:lpstr>
      <vt:lpstr>office theme</vt:lpstr>
      <vt:lpstr>SimplyOnline</vt:lpstr>
      <vt:lpstr>Agenda</vt:lpstr>
      <vt:lpstr>PowerPoint Presentation</vt:lpstr>
      <vt:lpstr>Improvements from Professor’s feedback</vt:lpstr>
      <vt:lpstr>Project Description</vt:lpstr>
      <vt:lpstr>Team Working Agreement</vt:lpstr>
      <vt:lpstr>Persona</vt:lpstr>
      <vt:lpstr>Persona</vt:lpstr>
      <vt:lpstr>Persona</vt:lpstr>
      <vt:lpstr>Technologies</vt:lpstr>
      <vt:lpstr>Architecture Diagram</vt:lpstr>
      <vt:lpstr>Sequence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Cholker, Ajay Kumar</cp:lastModifiedBy>
  <cp:revision>1120</cp:revision>
  <dcterms:created xsi:type="dcterms:W3CDTF">2013-07-15T20:26:40Z</dcterms:created>
  <dcterms:modified xsi:type="dcterms:W3CDTF">2023-04-17T00:26:23Z</dcterms:modified>
</cp:coreProperties>
</file>